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Lst>
  <p:sldIdLst>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6" r:id="rId18"/>
    <p:sldId id="325"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03"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9" d="100"/>
          <a:sy n="119" d="100"/>
        </p:scale>
        <p:origin x="1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8D4264-D6B8-4621-BCCE-96C71F5B8F7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720B3A7-1520-4D9A-A1CD-7149E99F49DE}">
      <dgm:prSet/>
      <dgm:spPr/>
      <dgm:t>
        <a:bodyPr/>
        <a:lstStyle/>
        <a:p>
          <a:r>
            <a:rPr lang="es-HN"/>
            <a:t>Tener claro qué puedes ofrecer.</a:t>
          </a:r>
          <a:endParaRPr lang="en-US"/>
        </a:p>
      </dgm:t>
    </dgm:pt>
    <dgm:pt modelId="{9A9ABD6A-A956-4CFC-93E9-4F911C6B208F}" type="parTrans" cxnId="{C3F503BC-7E64-4B5B-9506-2A41321611DF}">
      <dgm:prSet/>
      <dgm:spPr/>
      <dgm:t>
        <a:bodyPr/>
        <a:lstStyle/>
        <a:p>
          <a:endParaRPr lang="en-US"/>
        </a:p>
      </dgm:t>
    </dgm:pt>
    <dgm:pt modelId="{A4954641-876D-442A-A7F1-38AFDED058AB}" type="sibTrans" cxnId="{C3F503BC-7E64-4B5B-9506-2A41321611DF}">
      <dgm:prSet/>
      <dgm:spPr/>
      <dgm:t>
        <a:bodyPr/>
        <a:lstStyle/>
        <a:p>
          <a:endParaRPr lang="en-US"/>
        </a:p>
      </dgm:t>
    </dgm:pt>
    <dgm:pt modelId="{33A977CF-F3C8-412C-A902-ACE6FCC63FCF}">
      <dgm:prSet/>
      <dgm:spPr/>
      <dgm:t>
        <a:bodyPr/>
        <a:lstStyle/>
        <a:p>
          <a:r>
            <a:rPr lang="es-HN"/>
            <a:t>Conocer la empresa y el puesto de trabajo vacante.</a:t>
          </a:r>
          <a:endParaRPr lang="en-US"/>
        </a:p>
      </dgm:t>
    </dgm:pt>
    <dgm:pt modelId="{4385922F-B94F-4825-B04B-8E200E3386C1}" type="parTrans" cxnId="{6D7D39F4-2DC2-4110-B5D1-BF641C94BAB1}">
      <dgm:prSet/>
      <dgm:spPr/>
      <dgm:t>
        <a:bodyPr/>
        <a:lstStyle/>
        <a:p>
          <a:endParaRPr lang="en-US"/>
        </a:p>
      </dgm:t>
    </dgm:pt>
    <dgm:pt modelId="{CB02A5A0-AB4F-43E0-8218-A6AD6F0F1FAD}" type="sibTrans" cxnId="{6D7D39F4-2DC2-4110-B5D1-BF641C94BAB1}">
      <dgm:prSet/>
      <dgm:spPr/>
      <dgm:t>
        <a:bodyPr/>
        <a:lstStyle/>
        <a:p>
          <a:endParaRPr lang="en-US"/>
        </a:p>
      </dgm:t>
    </dgm:pt>
    <dgm:pt modelId="{417E9F3A-2E05-47A0-B675-C2A9AE5C8577}">
      <dgm:prSet/>
      <dgm:spPr/>
      <dgm:t>
        <a:bodyPr/>
        <a:lstStyle/>
        <a:p>
          <a:r>
            <a:rPr lang="es-HN"/>
            <a:t>Preparar preguntas para hacer al entrevistador.</a:t>
          </a:r>
          <a:endParaRPr lang="en-US"/>
        </a:p>
      </dgm:t>
    </dgm:pt>
    <dgm:pt modelId="{2BC90DBF-E3B6-4D33-B23C-01C275630D1F}" type="parTrans" cxnId="{40F0C759-0532-4C53-9F39-8D5558E66C6E}">
      <dgm:prSet/>
      <dgm:spPr/>
      <dgm:t>
        <a:bodyPr/>
        <a:lstStyle/>
        <a:p>
          <a:endParaRPr lang="en-US"/>
        </a:p>
      </dgm:t>
    </dgm:pt>
    <dgm:pt modelId="{FE8120BF-0CF7-4A90-81EA-85ACAAC5ABC9}" type="sibTrans" cxnId="{40F0C759-0532-4C53-9F39-8D5558E66C6E}">
      <dgm:prSet/>
      <dgm:spPr/>
      <dgm:t>
        <a:bodyPr/>
        <a:lstStyle/>
        <a:p>
          <a:endParaRPr lang="en-US"/>
        </a:p>
      </dgm:t>
    </dgm:pt>
    <dgm:pt modelId="{F134227A-109A-4D9F-B12C-D39DDB077278}">
      <dgm:prSet/>
      <dgm:spPr/>
      <dgm:t>
        <a:bodyPr/>
        <a:lstStyle/>
        <a:p>
          <a:r>
            <a:rPr lang="es-HN"/>
            <a:t>Recordar los datos y detalles de tu currículum.</a:t>
          </a:r>
          <a:endParaRPr lang="en-US"/>
        </a:p>
      </dgm:t>
    </dgm:pt>
    <dgm:pt modelId="{AF76EE14-7526-4D39-AA30-C070842A16D5}" type="parTrans" cxnId="{7E98107F-8B1D-47E6-80C9-88AB64AA6038}">
      <dgm:prSet/>
      <dgm:spPr/>
      <dgm:t>
        <a:bodyPr/>
        <a:lstStyle/>
        <a:p>
          <a:endParaRPr lang="en-US"/>
        </a:p>
      </dgm:t>
    </dgm:pt>
    <dgm:pt modelId="{86C06632-2B43-47A1-B0C6-995A952ED716}" type="sibTrans" cxnId="{7E98107F-8B1D-47E6-80C9-88AB64AA6038}">
      <dgm:prSet/>
      <dgm:spPr/>
      <dgm:t>
        <a:bodyPr/>
        <a:lstStyle/>
        <a:p>
          <a:endParaRPr lang="en-US"/>
        </a:p>
      </dgm:t>
    </dgm:pt>
    <dgm:pt modelId="{BB428319-0DCF-41C1-A9DD-D7770D0E9880}">
      <dgm:prSet/>
      <dgm:spPr/>
      <dgm:t>
        <a:bodyPr/>
        <a:lstStyle/>
        <a:p>
          <a:r>
            <a:rPr lang="es-HN"/>
            <a:t>Cuidar la indumentaria y la higiene personal.</a:t>
          </a:r>
          <a:endParaRPr lang="en-US"/>
        </a:p>
      </dgm:t>
    </dgm:pt>
    <dgm:pt modelId="{D24090C9-44BA-423F-9BE8-9B806AC53EA0}" type="parTrans" cxnId="{926D8722-0F85-4E8E-AA2F-6DBC0911E64F}">
      <dgm:prSet/>
      <dgm:spPr/>
      <dgm:t>
        <a:bodyPr/>
        <a:lstStyle/>
        <a:p>
          <a:endParaRPr lang="en-US"/>
        </a:p>
      </dgm:t>
    </dgm:pt>
    <dgm:pt modelId="{E81EC753-BD7D-4D5B-B641-9210EBB73AE5}" type="sibTrans" cxnId="{926D8722-0F85-4E8E-AA2F-6DBC0911E64F}">
      <dgm:prSet/>
      <dgm:spPr/>
      <dgm:t>
        <a:bodyPr/>
        <a:lstStyle/>
        <a:p>
          <a:endParaRPr lang="en-US"/>
        </a:p>
      </dgm:t>
    </dgm:pt>
    <dgm:pt modelId="{D12B2E41-0E46-4447-BAA6-717BBDA8A996}">
      <dgm:prSet/>
      <dgm:spPr/>
      <dgm:t>
        <a:bodyPr/>
        <a:lstStyle/>
        <a:p>
          <a:r>
            <a:rPr lang="es-HN"/>
            <a:t>Llevar toda la documentación necesaria.</a:t>
          </a:r>
          <a:endParaRPr lang="en-US"/>
        </a:p>
      </dgm:t>
    </dgm:pt>
    <dgm:pt modelId="{F1B4FB68-F6DA-47B3-BC48-CF1E89CF9996}" type="parTrans" cxnId="{3BE1ADC9-611E-4A7A-91DA-231178BAA6CC}">
      <dgm:prSet/>
      <dgm:spPr/>
      <dgm:t>
        <a:bodyPr/>
        <a:lstStyle/>
        <a:p>
          <a:endParaRPr lang="en-US"/>
        </a:p>
      </dgm:t>
    </dgm:pt>
    <dgm:pt modelId="{B537B6D1-3ACA-4927-8B28-949E46858289}" type="sibTrans" cxnId="{3BE1ADC9-611E-4A7A-91DA-231178BAA6CC}">
      <dgm:prSet/>
      <dgm:spPr/>
      <dgm:t>
        <a:bodyPr/>
        <a:lstStyle/>
        <a:p>
          <a:endParaRPr lang="en-US"/>
        </a:p>
      </dgm:t>
    </dgm:pt>
    <dgm:pt modelId="{CA06DC7C-0E57-4FF2-A828-B9758C7BD63C}" type="pres">
      <dgm:prSet presAssocID="{988D4264-D6B8-4621-BCCE-96C71F5B8F75}" presName="diagram" presStyleCnt="0">
        <dgm:presLayoutVars>
          <dgm:dir/>
          <dgm:resizeHandles val="exact"/>
        </dgm:presLayoutVars>
      </dgm:prSet>
      <dgm:spPr/>
    </dgm:pt>
    <dgm:pt modelId="{7F2E9F18-F259-4C55-BEA1-68348403D0F9}" type="pres">
      <dgm:prSet presAssocID="{D720B3A7-1520-4D9A-A1CD-7149E99F49DE}" presName="node" presStyleLbl="node1" presStyleIdx="0" presStyleCnt="6">
        <dgm:presLayoutVars>
          <dgm:bulletEnabled val="1"/>
        </dgm:presLayoutVars>
      </dgm:prSet>
      <dgm:spPr/>
    </dgm:pt>
    <dgm:pt modelId="{1E5BEDFD-1C41-48D7-BB59-4512F9977966}" type="pres">
      <dgm:prSet presAssocID="{A4954641-876D-442A-A7F1-38AFDED058AB}" presName="sibTrans" presStyleCnt="0"/>
      <dgm:spPr/>
    </dgm:pt>
    <dgm:pt modelId="{60C8C969-05B4-49D6-A2EE-79BF12B5BFE0}" type="pres">
      <dgm:prSet presAssocID="{33A977CF-F3C8-412C-A902-ACE6FCC63FCF}" presName="node" presStyleLbl="node1" presStyleIdx="1" presStyleCnt="6">
        <dgm:presLayoutVars>
          <dgm:bulletEnabled val="1"/>
        </dgm:presLayoutVars>
      </dgm:prSet>
      <dgm:spPr/>
    </dgm:pt>
    <dgm:pt modelId="{9A9B3697-27E8-4989-B6AB-000BEDCCD3A4}" type="pres">
      <dgm:prSet presAssocID="{CB02A5A0-AB4F-43E0-8218-A6AD6F0F1FAD}" presName="sibTrans" presStyleCnt="0"/>
      <dgm:spPr/>
    </dgm:pt>
    <dgm:pt modelId="{D4CA4094-666D-432F-8707-713262F59EAF}" type="pres">
      <dgm:prSet presAssocID="{417E9F3A-2E05-47A0-B675-C2A9AE5C8577}" presName="node" presStyleLbl="node1" presStyleIdx="2" presStyleCnt="6">
        <dgm:presLayoutVars>
          <dgm:bulletEnabled val="1"/>
        </dgm:presLayoutVars>
      </dgm:prSet>
      <dgm:spPr/>
    </dgm:pt>
    <dgm:pt modelId="{49AEC268-A3A8-4A56-BA1F-8E1522B1CEF3}" type="pres">
      <dgm:prSet presAssocID="{FE8120BF-0CF7-4A90-81EA-85ACAAC5ABC9}" presName="sibTrans" presStyleCnt="0"/>
      <dgm:spPr/>
    </dgm:pt>
    <dgm:pt modelId="{266A82E2-B6CE-4B09-91DB-027EC2E60331}" type="pres">
      <dgm:prSet presAssocID="{F134227A-109A-4D9F-B12C-D39DDB077278}" presName="node" presStyleLbl="node1" presStyleIdx="3" presStyleCnt="6">
        <dgm:presLayoutVars>
          <dgm:bulletEnabled val="1"/>
        </dgm:presLayoutVars>
      </dgm:prSet>
      <dgm:spPr/>
    </dgm:pt>
    <dgm:pt modelId="{8BE508EC-DBEC-40A8-B64D-3754AC8AE8EA}" type="pres">
      <dgm:prSet presAssocID="{86C06632-2B43-47A1-B0C6-995A952ED716}" presName="sibTrans" presStyleCnt="0"/>
      <dgm:spPr/>
    </dgm:pt>
    <dgm:pt modelId="{A756182B-9B84-4559-93A5-0E81B082F49E}" type="pres">
      <dgm:prSet presAssocID="{BB428319-0DCF-41C1-A9DD-D7770D0E9880}" presName="node" presStyleLbl="node1" presStyleIdx="4" presStyleCnt="6">
        <dgm:presLayoutVars>
          <dgm:bulletEnabled val="1"/>
        </dgm:presLayoutVars>
      </dgm:prSet>
      <dgm:spPr/>
    </dgm:pt>
    <dgm:pt modelId="{5370448D-2D55-43DB-888B-B65EE5303EA2}" type="pres">
      <dgm:prSet presAssocID="{E81EC753-BD7D-4D5B-B641-9210EBB73AE5}" presName="sibTrans" presStyleCnt="0"/>
      <dgm:spPr/>
    </dgm:pt>
    <dgm:pt modelId="{C0B11A8D-9943-45EC-81CE-456A85431BC6}" type="pres">
      <dgm:prSet presAssocID="{D12B2E41-0E46-4447-BAA6-717BBDA8A996}" presName="node" presStyleLbl="node1" presStyleIdx="5" presStyleCnt="6">
        <dgm:presLayoutVars>
          <dgm:bulletEnabled val="1"/>
        </dgm:presLayoutVars>
      </dgm:prSet>
      <dgm:spPr/>
    </dgm:pt>
  </dgm:ptLst>
  <dgm:cxnLst>
    <dgm:cxn modelId="{926D8722-0F85-4E8E-AA2F-6DBC0911E64F}" srcId="{988D4264-D6B8-4621-BCCE-96C71F5B8F75}" destId="{BB428319-0DCF-41C1-A9DD-D7770D0E9880}" srcOrd="4" destOrd="0" parTransId="{D24090C9-44BA-423F-9BE8-9B806AC53EA0}" sibTransId="{E81EC753-BD7D-4D5B-B641-9210EBB73AE5}"/>
    <dgm:cxn modelId="{EB7AEC28-56D7-4AF6-B82D-1BC1EAB80D62}" type="presOf" srcId="{988D4264-D6B8-4621-BCCE-96C71F5B8F75}" destId="{CA06DC7C-0E57-4FF2-A828-B9758C7BD63C}" srcOrd="0" destOrd="0" presId="urn:microsoft.com/office/officeart/2005/8/layout/default"/>
    <dgm:cxn modelId="{40F0C759-0532-4C53-9F39-8D5558E66C6E}" srcId="{988D4264-D6B8-4621-BCCE-96C71F5B8F75}" destId="{417E9F3A-2E05-47A0-B675-C2A9AE5C8577}" srcOrd="2" destOrd="0" parTransId="{2BC90DBF-E3B6-4D33-B23C-01C275630D1F}" sibTransId="{FE8120BF-0CF7-4A90-81EA-85ACAAC5ABC9}"/>
    <dgm:cxn modelId="{7E98107F-8B1D-47E6-80C9-88AB64AA6038}" srcId="{988D4264-D6B8-4621-BCCE-96C71F5B8F75}" destId="{F134227A-109A-4D9F-B12C-D39DDB077278}" srcOrd="3" destOrd="0" parTransId="{AF76EE14-7526-4D39-AA30-C070842A16D5}" sibTransId="{86C06632-2B43-47A1-B0C6-995A952ED716}"/>
    <dgm:cxn modelId="{2E1FCD9E-8E3A-41FB-9F45-2C843401CE7D}" type="presOf" srcId="{BB428319-0DCF-41C1-A9DD-D7770D0E9880}" destId="{A756182B-9B84-4559-93A5-0E81B082F49E}" srcOrd="0" destOrd="0" presId="urn:microsoft.com/office/officeart/2005/8/layout/default"/>
    <dgm:cxn modelId="{C3F503BC-7E64-4B5B-9506-2A41321611DF}" srcId="{988D4264-D6B8-4621-BCCE-96C71F5B8F75}" destId="{D720B3A7-1520-4D9A-A1CD-7149E99F49DE}" srcOrd="0" destOrd="0" parTransId="{9A9ABD6A-A956-4CFC-93E9-4F911C6B208F}" sibTransId="{A4954641-876D-442A-A7F1-38AFDED058AB}"/>
    <dgm:cxn modelId="{EFD6FCC8-A996-4CEF-84CC-4137542CE69B}" type="presOf" srcId="{D12B2E41-0E46-4447-BAA6-717BBDA8A996}" destId="{C0B11A8D-9943-45EC-81CE-456A85431BC6}" srcOrd="0" destOrd="0" presId="urn:microsoft.com/office/officeart/2005/8/layout/default"/>
    <dgm:cxn modelId="{3BE1ADC9-611E-4A7A-91DA-231178BAA6CC}" srcId="{988D4264-D6B8-4621-BCCE-96C71F5B8F75}" destId="{D12B2E41-0E46-4447-BAA6-717BBDA8A996}" srcOrd="5" destOrd="0" parTransId="{F1B4FB68-F6DA-47B3-BC48-CF1E89CF9996}" sibTransId="{B537B6D1-3ACA-4927-8B28-949E46858289}"/>
    <dgm:cxn modelId="{B6C298CB-ACBF-4E4B-B1F4-FEB06FE946C0}" type="presOf" srcId="{D720B3A7-1520-4D9A-A1CD-7149E99F49DE}" destId="{7F2E9F18-F259-4C55-BEA1-68348403D0F9}" srcOrd="0" destOrd="0" presId="urn:microsoft.com/office/officeart/2005/8/layout/default"/>
    <dgm:cxn modelId="{311DD1D9-29A3-45FC-8CEC-02DCF25053FF}" type="presOf" srcId="{33A977CF-F3C8-412C-A902-ACE6FCC63FCF}" destId="{60C8C969-05B4-49D6-A2EE-79BF12B5BFE0}" srcOrd="0" destOrd="0" presId="urn:microsoft.com/office/officeart/2005/8/layout/default"/>
    <dgm:cxn modelId="{C1A799DD-CE6F-43DA-A33E-DE0A0FC6C705}" type="presOf" srcId="{F134227A-109A-4D9F-B12C-D39DDB077278}" destId="{266A82E2-B6CE-4B09-91DB-027EC2E60331}" srcOrd="0" destOrd="0" presId="urn:microsoft.com/office/officeart/2005/8/layout/default"/>
    <dgm:cxn modelId="{77C6E9F2-4636-4AD2-AE21-7CB80CE7A29A}" type="presOf" srcId="{417E9F3A-2E05-47A0-B675-C2A9AE5C8577}" destId="{D4CA4094-666D-432F-8707-713262F59EAF}" srcOrd="0" destOrd="0" presId="urn:microsoft.com/office/officeart/2005/8/layout/default"/>
    <dgm:cxn modelId="{6D7D39F4-2DC2-4110-B5D1-BF641C94BAB1}" srcId="{988D4264-D6B8-4621-BCCE-96C71F5B8F75}" destId="{33A977CF-F3C8-412C-A902-ACE6FCC63FCF}" srcOrd="1" destOrd="0" parTransId="{4385922F-B94F-4825-B04B-8E200E3386C1}" sibTransId="{CB02A5A0-AB4F-43E0-8218-A6AD6F0F1FAD}"/>
    <dgm:cxn modelId="{D07A2FA1-AD5A-4952-AE03-C21B5E3A46C9}" type="presParOf" srcId="{CA06DC7C-0E57-4FF2-A828-B9758C7BD63C}" destId="{7F2E9F18-F259-4C55-BEA1-68348403D0F9}" srcOrd="0" destOrd="0" presId="urn:microsoft.com/office/officeart/2005/8/layout/default"/>
    <dgm:cxn modelId="{01FED35E-0D89-40E1-8A27-423CC296B3B8}" type="presParOf" srcId="{CA06DC7C-0E57-4FF2-A828-B9758C7BD63C}" destId="{1E5BEDFD-1C41-48D7-BB59-4512F9977966}" srcOrd="1" destOrd="0" presId="urn:microsoft.com/office/officeart/2005/8/layout/default"/>
    <dgm:cxn modelId="{3056BD7E-9008-4945-AE78-60755E5B7492}" type="presParOf" srcId="{CA06DC7C-0E57-4FF2-A828-B9758C7BD63C}" destId="{60C8C969-05B4-49D6-A2EE-79BF12B5BFE0}" srcOrd="2" destOrd="0" presId="urn:microsoft.com/office/officeart/2005/8/layout/default"/>
    <dgm:cxn modelId="{5AEE8D7B-95F1-429F-9E16-3F4ACAF7C44F}" type="presParOf" srcId="{CA06DC7C-0E57-4FF2-A828-B9758C7BD63C}" destId="{9A9B3697-27E8-4989-B6AB-000BEDCCD3A4}" srcOrd="3" destOrd="0" presId="urn:microsoft.com/office/officeart/2005/8/layout/default"/>
    <dgm:cxn modelId="{FDAB6E15-DE2B-4B4D-8E7F-F9BD095F9629}" type="presParOf" srcId="{CA06DC7C-0E57-4FF2-A828-B9758C7BD63C}" destId="{D4CA4094-666D-432F-8707-713262F59EAF}" srcOrd="4" destOrd="0" presId="urn:microsoft.com/office/officeart/2005/8/layout/default"/>
    <dgm:cxn modelId="{44D8C230-E7BE-4A69-9901-B9628BE94DA8}" type="presParOf" srcId="{CA06DC7C-0E57-4FF2-A828-B9758C7BD63C}" destId="{49AEC268-A3A8-4A56-BA1F-8E1522B1CEF3}" srcOrd="5" destOrd="0" presId="urn:microsoft.com/office/officeart/2005/8/layout/default"/>
    <dgm:cxn modelId="{1DB0A187-D23A-4929-A08C-96EFE0927ABB}" type="presParOf" srcId="{CA06DC7C-0E57-4FF2-A828-B9758C7BD63C}" destId="{266A82E2-B6CE-4B09-91DB-027EC2E60331}" srcOrd="6" destOrd="0" presId="urn:microsoft.com/office/officeart/2005/8/layout/default"/>
    <dgm:cxn modelId="{5507A5B7-50BA-43E5-9B65-2487772C3629}" type="presParOf" srcId="{CA06DC7C-0E57-4FF2-A828-B9758C7BD63C}" destId="{8BE508EC-DBEC-40A8-B64D-3754AC8AE8EA}" srcOrd="7" destOrd="0" presId="urn:microsoft.com/office/officeart/2005/8/layout/default"/>
    <dgm:cxn modelId="{3DFB6954-8756-493A-B61F-46E3C6A149A1}" type="presParOf" srcId="{CA06DC7C-0E57-4FF2-A828-B9758C7BD63C}" destId="{A756182B-9B84-4559-93A5-0E81B082F49E}" srcOrd="8" destOrd="0" presId="urn:microsoft.com/office/officeart/2005/8/layout/default"/>
    <dgm:cxn modelId="{86E3D778-86B2-41AD-A739-2BFE65E77313}" type="presParOf" srcId="{CA06DC7C-0E57-4FF2-A828-B9758C7BD63C}" destId="{5370448D-2D55-43DB-888B-B65EE5303EA2}" srcOrd="9" destOrd="0" presId="urn:microsoft.com/office/officeart/2005/8/layout/default"/>
    <dgm:cxn modelId="{5AEB26B4-7CFE-4590-B912-B08373D9D441}" type="presParOf" srcId="{CA06DC7C-0E57-4FF2-A828-B9758C7BD63C}" destId="{C0B11A8D-9943-45EC-81CE-456A85431BC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C2E780-5BB2-4CC0-8E44-61323629852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4C9EF5F-0B2E-4E59-954C-EE057A13F052}">
      <dgm:prSet/>
      <dgm:spPr/>
      <dgm:t>
        <a:bodyPr/>
        <a:lstStyle/>
        <a:p>
          <a:r>
            <a:rPr lang="es-HN"/>
            <a:t>Mostrar problemas de disponibilidad o de movilidad.</a:t>
          </a:r>
          <a:endParaRPr lang="en-US"/>
        </a:p>
      </dgm:t>
    </dgm:pt>
    <dgm:pt modelId="{75409375-BA02-45DA-968A-2D77E303C272}" type="parTrans" cxnId="{920CF467-1756-4740-ABDE-AA38E00F1372}">
      <dgm:prSet/>
      <dgm:spPr/>
      <dgm:t>
        <a:bodyPr/>
        <a:lstStyle/>
        <a:p>
          <a:endParaRPr lang="en-US"/>
        </a:p>
      </dgm:t>
    </dgm:pt>
    <dgm:pt modelId="{7F5D265C-036E-4B9C-9515-50413A4BD26F}" type="sibTrans" cxnId="{920CF467-1756-4740-ABDE-AA38E00F1372}">
      <dgm:prSet/>
      <dgm:spPr/>
      <dgm:t>
        <a:bodyPr/>
        <a:lstStyle/>
        <a:p>
          <a:endParaRPr lang="en-US"/>
        </a:p>
      </dgm:t>
    </dgm:pt>
    <dgm:pt modelId="{B89E4CEA-4353-4BB4-9680-921600E49522}">
      <dgm:prSet/>
      <dgm:spPr/>
      <dgm:t>
        <a:bodyPr/>
        <a:lstStyle/>
        <a:p>
          <a:r>
            <a:rPr lang="es-HN"/>
            <a:t>Dar muestras de agresividad o de poco control.</a:t>
          </a:r>
          <a:endParaRPr lang="en-US"/>
        </a:p>
      </dgm:t>
    </dgm:pt>
    <dgm:pt modelId="{579056DC-649A-479F-8376-68FA4356D994}" type="parTrans" cxnId="{6706AD70-EA29-4EBE-A1F1-B52C00BD5F3E}">
      <dgm:prSet/>
      <dgm:spPr/>
      <dgm:t>
        <a:bodyPr/>
        <a:lstStyle/>
        <a:p>
          <a:endParaRPr lang="en-US"/>
        </a:p>
      </dgm:t>
    </dgm:pt>
    <dgm:pt modelId="{6FE49EDA-9B60-4C74-9874-ECDEFEC36D23}" type="sibTrans" cxnId="{6706AD70-EA29-4EBE-A1F1-B52C00BD5F3E}">
      <dgm:prSet/>
      <dgm:spPr/>
      <dgm:t>
        <a:bodyPr/>
        <a:lstStyle/>
        <a:p>
          <a:endParaRPr lang="en-US"/>
        </a:p>
      </dgm:t>
    </dgm:pt>
    <dgm:pt modelId="{D22D6771-666C-4B7C-9DB8-89A001E37979}">
      <dgm:prSet/>
      <dgm:spPr/>
      <dgm:t>
        <a:bodyPr/>
        <a:lstStyle/>
        <a:p>
          <a:r>
            <a:rPr lang="es-HN"/>
            <a:t>Dar muestras de rigidez o de poca adaptabilidad.</a:t>
          </a:r>
          <a:endParaRPr lang="en-US"/>
        </a:p>
      </dgm:t>
    </dgm:pt>
    <dgm:pt modelId="{E4FAFA91-26FB-44FF-A708-461AF6F6E337}" type="parTrans" cxnId="{29372193-AE96-456D-8108-4F446893A39A}">
      <dgm:prSet/>
      <dgm:spPr/>
      <dgm:t>
        <a:bodyPr/>
        <a:lstStyle/>
        <a:p>
          <a:endParaRPr lang="en-US"/>
        </a:p>
      </dgm:t>
    </dgm:pt>
    <dgm:pt modelId="{C17D7DCE-E367-4812-A801-09EFB5B748F6}" type="sibTrans" cxnId="{29372193-AE96-456D-8108-4F446893A39A}">
      <dgm:prSet/>
      <dgm:spPr/>
      <dgm:t>
        <a:bodyPr/>
        <a:lstStyle/>
        <a:p>
          <a:endParaRPr lang="en-US"/>
        </a:p>
      </dgm:t>
    </dgm:pt>
    <dgm:pt modelId="{1D4058BF-320B-4B84-92FE-BC19D4E72FE7}">
      <dgm:prSet/>
      <dgm:spPr/>
      <dgm:t>
        <a:bodyPr/>
        <a:lstStyle/>
        <a:p>
          <a:r>
            <a:rPr lang="es-HN"/>
            <a:t>Parecer poco responsable.</a:t>
          </a:r>
          <a:endParaRPr lang="en-US"/>
        </a:p>
      </dgm:t>
    </dgm:pt>
    <dgm:pt modelId="{2828CB89-05E5-4BA5-9DC6-FED027706544}" type="parTrans" cxnId="{B722D8A1-BB8D-4EE0-B822-06406BC9D14F}">
      <dgm:prSet/>
      <dgm:spPr/>
      <dgm:t>
        <a:bodyPr/>
        <a:lstStyle/>
        <a:p>
          <a:endParaRPr lang="en-US"/>
        </a:p>
      </dgm:t>
    </dgm:pt>
    <dgm:pt modelId="{0E181434-AC63-4555-89EF-A073843DB70A}" type="sibTrans" cxnId="{B722D8A1-BB8D-4EE0-B822-06406BC9D14F}">
      <dgm:prSet/>
      <dgm:spPr/>
      <dgm:t>
        <a:bodyPr/>
        <a:lstStyle/>
        <a:p>
          <a:endParaRPr lang="en-US"/>
        </a:p>
      </dgm:t>
    </dgm:pt>
    <dgm:pt modelId="{DD72A79A-E247-4459-A66B-958150144B8F}">
      <dgm:prSet/>
      <dgm:spPr/>
      <dgm:t>
        <a:bodyPr/>
        <a:lstStyle/>
        <a:p>
          <a:r>
            <a:rPr lang="es-HN"/>
            <a:t>Parecer poco dinámico.</a:t>
          </a:r>
          <a:endParaRPr lang="en-US"/>
        </a:p>
      </dgm:t>
    </dgm:pt>
    <dgm:pt modelId="{D2EF580B-6CD7-45BE-AF5A-9BEDF5F14C02}" type="parTrans" cxnId="{B30984A3-3DC7-4302-9191-A2B516EDA303}">
      <dgm:prSet/>
      <dgm:spPr/>
      <dgm:t>
        <a:bodyPr/>
        <a:lstStyle/>
        <a:p>
          <a:endParaRPr lang="en-US"/>
        </a:p>
      </dgm:t>
    </dgm:pt>
    <dgm:pt modelId="{F0A0132C-CCAD-440A-90B3-6F7780EEEB9F}" type="sibTrans" cxnId="{B30984A3-3DC7-4302-9191-A2B516EDA303}">
      <dgm:prSet/>
      <dgm:spPr/>
      <dgm:t>
        <a:bodyPr/>
        <a:lstStyle/>
        <a:p>
          <a:endParaRPr lang="en-US"/>
        </a:p>
      </dgm:t>
    </dgm:pt>
    <dgm:pt modelId="{51350AC5-8384-4DE0-8F36-98A4B1487AEC}">
      <dgm:prSet/>
      <dgm:spPr/>
      <dgm:t>
        <a:bodyPr/>
        <a:lstStyle/>
        <a:p>
          <a:r>
            <a:rPr lang="es-HN"/>
            <a:t>Ser impuntual.</a:t>
          </a:r>
          <a:endParaRPr lang="en-US"/>
        </a:p>
      </dgm:t>
    </dgm:pt>
    <dgm:pt modelId="{7D30001B-3FC4-41B8-90EB-BFD792BACF28}" type="parTrans" cxnId="{A205CE69-7D3A-42DB-A8EC-27BD22E520BC}">
      <dgm:prSet/>
      <dgm:spPr/>
      <dgm:t>
        <a:bodyPr/>
        <a:lstStyle/>
        <a:p>
          <a:endParaRPr lang="en-US"/>
        </a:p>
      </dgm:t>
    </dgm:pt>
    <dgm:pt modelId="{F236AC39-6EF1-4490-A741-A715AF7A576E}" type="sibTrans" cxnId="{A205CE69-7D3A-42DB-A8EC-27BD22E520BC}">
      <dgm:prSet/>
      <dgm:spPr/>
      <dgm:t>
        <a:bodyPr/>
        <a:lstStyle/>
        <a:p>
          <a:endParaRPr lang="en-US"/>
        </a:p>
      </dgm:t>
    </dgm:pt>
    <dgm:pt modelId="{7A981980-8105-43EF-B4BD-28A6D956FBAB}">
      <dgm:prSet/>
      <dgm:spPr/>
      <dgm:t>
        <a:bodyPr/>
        <a:lstStyle/>
        <a:p>
          <a:r>
            <a:rPr lang="es-HN"/>
            <a:t>Parecer que no tienes confianza en ti mismo.</a:t>
          </a:r>
          <a:endParaRPr lang="en-US"/>
        </a:p>
      </dgm:t>
    </dgm:pt>
    <dgm:pt modelId="{D31B261A-D812-4FC1-A808-C068599864C0}" type="parTrans" cxnId="{B4D7425C-CA04-4874-BD9B-A80D79CF9216}">
      <dgm:prSet/>
      <dgm:spPr/>
      <dgm:t>
        <a:bodyPr/>
        <a:lstStyle/>
        <a:p>
          <a:endParaRPr lang="en-US"/>
        </a:p>
      </dgm:t>
    </dgm:pt>
    <dgm:pt modelId="{D693A083-23C8-4526-A1D8-35CE722D25AF}" type="sibTrans" cxnId="{B4D7425C-CA04-4874-BD9B-A80D79CF9216}">
      <dgm:prSet/>
      <dgm:spPr/>
      <dgm:t>
        <a:bodyPr/>
        <a:lstStyle/>
        <a:p>
          <a:endParaRPr lang="en-US"/>
        </a:p>
      </dgm:t>
    </dgm:pt>
    <dgm:pt modelId="{0432B019-A5EC-49DD-B501-983273F471E9}" type="pres">
      <dgm:prSet presAssocID="{50C2E780-5BB2-4CC0-8E44-613236298529}" presName="linear" presStyleCnt="0">
        <dgm:presLayoutVars>
          <dgm:animLvl val="lvl"/>
          <dgm:resizeHandles val="exact"/>
        </dgm:presLayoutVars>
      </dgm:prSet>
      <dgm:spPr/>
    </dgm:pt>
    <dgm:pt modelId="{52DB9325-5AB2-4FFF-91EB-AFACCE28A907}" type="pres">
      <dgm:prSet presAssocID="{64C9EF5F-0B2E-4E59-954C-EE057A13F052}" presName="parentText" presStyleLbl="node1" presStyleIdx="0" presStyleCnt="7">
        <dgm:presLayoutVars>
          <dgm:chMax val="0"/>
          <dgm:bulletEnabled val="1"/>
        </dgm:presLayoutVars>
      </dgm:prSet>
      <dgm:spPr/>
    </dgm:pt>
    <dgm:pt modelId="{D6C8A03B-F843-4B82-ACCF-72285458E826}" type="pres">
      <dgm:prSet presAssocID="{7F5D265C-036E-4B9C-9515-50413A4BD26F}" presName="spacer" presStyleCnt="0"/>
      <dgm:spPr/>
    </dgm:pt>
    <dgm:pt modelId="{3B963A36-EAA2-41FE-B56B-F844C7BF97A1}" type="pres">
      <dgm:prSet presAssocID="{B89E4CEA-4353-4BB4-9680-921600E49522}" presName="parentText" presStyleLbl="node1" presStyleIdx="1" presStyleCnt="7">
        <dgm:presLayoutVars>
          <dgm:chMax val="0"/>
          <dgm:bulletEnabled val="1"/>
        </dgm:presLayoutVars>
      </dgm:prSet>
      <dgm:spPr/>
    </dgm:pt>
    <dgm:pt modelId="{A72037E2-8DFE-4BF5-99A8-821AEE97181E}" type="pres">
      <dgm:prSet presAssocID="{6FE49EDA-9B60-4C74-9874-ECDEFEC36D23}" presName="spacer" presStyleCnt="0"/>
      <dgm:spPr/>
    </dgm:pt>
    <dgm:pt modelId="{8AB2D7DF-2532-409C-94D8-6548C4600BC0}" type="pres">
      <dgm:prSet presAssocID="{D22D6771-666C-4B7C-9DB8-89A001E37979}" presName="parentText" presStyleLbl="node1" presStyleIdx="2" presStyleCnt="7">
        <dgm:presLayoutVars>
          <dgm:chMax val="0"/>
          <dgm:bulletEnabled val="1"/>
        </dgm:presLayoutVars>
      </dgm:prSet>
      <dgm:spPr/>
    </dgm:pt>
    <dgm:pt modelId="{E199179B-4DC6-4CF9-87D6-13E46FC2C801}" type="pres">
      <dgm:prSet presAssocID="{C17D7DCE-E367-4812-A801-09EFB5B748F6}" presName="spacer" presStyleCnt="0"/>
      <dgm:spPr/>
    </dgm:pt>
    <dgm:pt modelId="{976FA43A-9C8F-4F93-9D8E-A1EB3F4CFAEB}" type="pres">
      <dgm:prSet presAssocID="{1D4058BF-320B-4B84-92FE-BC19D4E72FE7}" presName="parentText" presStyleLbl="node1" presStyleIdx="3" presStyleCnt="7">
        <dgm:presLayoutVars>
          <dgm:chMax val="0"/>
          <dgm:bulletEnabled val="1"/>
        </dgm:presLayoutVars>
      </dgm:prSet>
      <dgm:spPr/>
    </dgm:pt>
    <dgm:pt modelId="{B8F83C7B-EC7A-42A2-8FE0-8C70EC137079}" type="pres">
      <dgm:prSet presAssocID="{0E181434-AC63-4555-89EF-A073843DB70A}" presName="spacer" presStyleCnt="0"/>
      <dgm:spPr/>
    </dgm:pt>
    <dgm:pt modelId="{4FEF7D8A-508F-4609-B4F7-1B40FF286295}" type="pres">
      <dgm:prSet presAssocID="{DD72A79A-E247-4459-A66B-958150144B8F}" presName="parentText" presStyleLbl="node1" presStyleIdx="4" presStyleCnt="7">
        <dgm:presLayoutVars>
          <dgm:chMax val="0"/>
          <dgm:bulletEnabled val="1"/>
        </dgm:presLayoutVars>
      </dgm:prSet>
      <dgm:spPr/>
    </dgm:pt>
    <dgm:pt modelId="{2458937A-A8D2-4666-9F23-9F8BC15D99B3}" type="pres">
      <dgm:prSet presAssocID="{F0A0132C-CCAD-440A-90B3-6F7780EEEB9F}" presName="spacer" presStyleCnt="0"/>
      <dgm:spPr/>
    </dgm:pt>
    <dgm:pt modelId="{F6517D08-804A-49C8-B2CC-18154764947A}" type="pres">
      <dgm:prSet presAssocID="{51350AC5-8384-4DE0-8F36-98A4B1487AEC}" presName="parentText" presStyleLbl="node1" presStyleIdx="5" presStyleCnt="7">
        <dgm:presLayoutVars>
          <dgm:chMax val="0"/>
          <dgm:bulletEnabled val="1"/>
        </dgm:presLayoutVars>
      </dgm:prSet>
      <dgm:spPr/>
    </dgm:pt>
    <dgm:pt modelId="{FE5E4CFB-9BBD-4D52-ADDA-927139C5F452}" type="pres">
      <dgm:prSet presAssocID="{F236AC39-6EF1-4490-A741-A715AF7A576E}" presName="spacer" presStyleCnt="0"/>
      <dgm:spPr/>
    </dgm:pt>
    <dgm:pt modelId="{CFB934A0-BCDC-4E93-AAAB-D317FBF170EA}" type="pres">
      <dgm:prSet presAssocID="{7A981980-8105-43EF-B4BD-28A6D956FBAB}" presName="parentText" presStyleLbl="node1" presStyleIdx="6" presStyleCnt="7">
        <dgm:presLayoutVars>
          <dgm:chMax val="0"/>
          <dgm:bulletEnabled val="1"/>
        </dgm:presLayoutVars>
      </dgm:prSet>
      <dgm:spPr/>
    </dgm:pt>
  </dgm:ptLst>
  <dgm:cxnLst>
    <dgm:cxn modelId="{72733D18-6181-4939-96E1-97205C70CF9E}" type="presOf" srcId="{51350AC5-8384-4DE0-8F36-98A4B1487AEC}" destId="{F6517D08-804A-49C8-B2CC-18154764947A}" srcOrd="0" destOrd="0" presId="urn:microsoft.com/office/officeart/2005/8/layout/vList2"/>
    <dgm:cxn modelId="{B4D7425C-CA04-4874-BD9B-A80D79CF9216}" srcId="{50C2E780-5BB2-4CC0-8E44-613236298529}" destId="{7A981980-8105-43EF-B4BD-28A6D956FBAB}" srcOrd="6" destOrd="0" parTransId="{D31B261A-D812-4FC1-A808-C068599864C0}" sibTransId="{D693A083-23C8-4526-A1D8-35CE722D25AF}"/>
    <dgm:cxn modelId="{920CF467-1756-4740-ABDE-AA38E00F1372}" srcId="{50C2E780-5BB2-4CC0-8E44-613236298529}" destId="{64C9EF5F-0B2E-4E59-954C-EE057A13F052}" srcOrd="0" destOrd="0" parTransId="{75409375-BA02-45DA-968A-2D77E303C272}" sibTransId="{7F5D265C-036E-4B9C-9515-50413A4BD26F}"/>
    <dgm:cxn modelId="{A205CE69-7D3A-42DB-A8EC-27BD22E520BC}" srcId="{50C2E780-5BB2-4CC0-8E44-613236298529}" destId="{51350AC5-8384-4DE0-8F36-98A4B1487AEC}" srcOrd="5" destOrd="0" parTransId="{7D30001B-3FC4-41B8-90EB-BFD792BACF28}" sibTransId="{F236AC39-6EF1-4490-A741-A715AF7A576E}"/>
    <dgm:cxn modelId="{6706AD70-EA29-4EBE-A1F1-B52C00BD5F3E}" srcId="{50C2E780-5BB2-4CC0-8E44-613236298529}" destId="{B89E4CEA-4353-4BB4-9680-921600E49522}" srcOrd="1" destOrd="0" parTransId="{579056DC-649A-479F-8376-68FA4356D994}" sibTransId="{6FE49EDA-9B60-4C74-9874-ECDEFEC36D23}"/>
    <dgm:cxn modelId="{D57FC492-BD84-4650-B9FF-EE026A558E90}" type="presOf" srcId="{7A981980-8105-43EF-B4BD-28A6D956FBAB}" destId="{CFB934A0-BCDC-4E93-AAAB-D317FBF170EA}" srcOrd="0" destOrd="0" presId="urn:microsoft.com/office/officeart/2005/8/layout/vList2"/>
    <dgm:cxn modelId="{29372193-AE96-456D-8108-4F446893A39A}" srcId="{50C2E780-5BB2-4CC0-8E44-613236298529}" destId="{D22D6771-666C-4B7C-9DB8-89A001E37979}" srcOrd="2" destOrd="0" parTransId="{E4FAFA91-26FB-44FF-A708-461AF6F6E337}" sibTransId="{C17D7DCE-E367-4812-A801-09EFB5B748F6}"/>
    <dgm:cxn modelId="{01209B97-0701-4FC9-BCE5-E01BFDB38AAA}" type="presOf" srcId="{64C9EF5F-0B2E-4E59-954C-EE057A13F052}" destId="{52DB9325-5AB2-4FFF-91EB-AFACCE28A907}" srcOrd="0" destOrd="0" presId="urn:microsoft.com/office/officeart/2005/8/layout/vList2"/>
    <dgm:cxn modelId="{300F049C-34C4-4118-A74F-A75554217989}" type="presOf" srcId="{50C2E780-5BB2-4CC0-8E44-613236298529}" destId="{0432B019-A5EC-49DD-B501-983273F471E9}" srcOrd="0" destOrd="0" presId="urn:microsoft.com/office/officeart/2005/8/layout/vList2"/>
    <dgm:cxn modelId="{B722D8A1-BB8D-4EE0-B822-06406BC9D14F}" srcId="{50C2E780-5BB2-4CC0-8E44-613236298529}" destId="{1D4058BF-320B-4B84-92FE-BC19D4E72FE7}" srcOrd="3" destOrd="0" parTransId="{2828CB89-05E5-4BA5-9DC6-FED027706544}" sibTransId="{0E181434-AC63-4555-89EF-A073843DB70A}"/>
    <dgm:cxn modelId="{B30984A3-3DC7-4302-9191-A2B516EDA303}" srcId="{50C2E780-5BB2-4CC0-8E44-613236298529}" destId="{DD72A79A-E247-4459-A66B-958150144B8F}" srcOrd="4" destOrd="0" parTransId="{D2EF580B-6CD7-45BE-AF5A-9BEDF5F14C02}" sibTransId="{F0A0132C-CCAD-440A-90B3-6F7780EEEB9F}"/>
    <dgm:cxn modelId="{CD783FA4-B79D-400C-8186-4FEE90CA67F5}" type="presOf" srcId="{B89E4CEA-4353-4BB4-9680-921600E49522}" destId="{3B963A36-EAA2-41FE-B56B-F844C7BF97A1}" srcOrd="0" destOrd="0" presId="urn:microsoft.com/office/officeart/2005/8/layout/vList2"/>
    <dgm:cxn modelId="{C42671A9-7853-4383-B0E2-F7A3472B9093}" type="presOf" srcId="{1D4058BF-320B-4B84-92FE-BC19D4E72FE7}" destId="{976FA43A-9C8F-4F93-9D8E-A1EB3F4CFAEB}" srcOrd="0" destOrd="0" presId="urn:microsoft.com/office/officeart/2005/8/layout/vList2"/>
    <dgm:cxn modelId="{5217BEB1-8DC0-45D3-A4E5-174BEC003D55}" type="presOf" srcId="{D22D6771-666C-4B7C-9DB8-89A001E37979}" destId="{8AB2D7DF-2532-409C-94D8-6548C4600BC0}" srcOrd="0" destOrd="0" presId="urn:microsoft.com/office/officeart/2005/8/layout/vList2"/>
    <dgm:cxn modelId="{66F11CE4-17F3-4CF1-9D2A-E1A1BB1BAC82}" type="presOf" srcId="{DD72A79A-E247-4459-A66B-958150144B8F}" destId="{4FEF7D8A-508F-4609-B4F7-1B40FF286295}" srcOrd="0" destOrd="0" presId="urn:microsoft.com/office/officeart/2005/8/layout/vList2"/>
    <dgm:cxn modelId="{62A63EF2-A09A-4360-85FA-C77A1DFC164D}" type="presParOf" srcId="{0432B019-A5EC-49DD-B501-983273F471E9}" destId="{52DB9325-5AB2-4FFF-91EB-AFACCE28A907}" srcOrd="0" destOrd="0" presId="urn:microsoft.com/office/officeart/2005/8/layout/vList2"/>
    <dgm:cxn modelId="{E27EA3B2-104E-48C4-930B-028B63C31123}" type="presParOf" srcId="{0432B019-A5EC-49DD-B501-983273F471E9}" destId="{D6C8A03B-F843-4B82-ACCF-72285458E826}" srcOrd="1" destOrd="0" presId="urn:microsoft.com/office/officeart/2005/8/layout/vList2"/>
    <dgm:cxn modelId="{0368E204-60DD-433D-B406-ED1525511DC0}" type="presParOf" srcId="{0432B019-A5EC-49DD-B501-983273F471E9}" destId="{3B963A36-EAA2-41FE-B56B-F844C7BF97A1}" srcOrd="2" destOrd="0" presId="urn:microsoft.com/office/officeart/2005/8/layout/vList2"/>
    <dgm:cxn modelId="{9890874F-E688-4DF3-9AFD-100D7D9A597E}" type="presParOf" srcId="{0432B019-A5EC-49DD-B501-983273F471E9}" destId="{A72037E2-8DFE-4BF5-99A8-821AEE97181E}" srcOrd="3" destOrd="0" presId="urn:microsoft.com/office/officeart/2005/8/layout/vList2"/>
    <dgm:cxn modelId="{2EFF8CE0-2FB1-4DA4-8C65-62BD6173DE70}" type="presParOf" srcId="{0432B019-A5EC-49DD-B501-983273F471E9}" destId="{8AB2D7DF-2532-409C-94D8-6548C4600BC0}" srcOrd="4" destOrd="0" presId="urn:microsoft.com/office/officeart/2005/8/layout/vList2"/>
    <dgm:cxn modelId="{DF1498CB-2FDD-46D7-B370-5840E87FC4E5}" type="presParOf" srcId="{0432B019-A5EC-49DD-B501-983273F471E9}" destId="{E199179B-4DC6-4CF9-87D6-13E46FC2C801}" srcOrd="5" destOrd="0" presId="urn:microsoft.com/office/officeart/2005/8/layout/vList2"/>
    <dgm:cxn modelId="{6E6EA091-7524-4FC5-9136-750ACE59B599}" type="presParOf" srcId="{0432B019-A5EC-49DD-B501-983273F471E9}" destId="{976FA43A-9C8F-4F93-9D8E-A1EB3F4CFAEB}" srcOrd="6" destOrd="0" presId="urn:microsoft.com/office/officeart/2005/8/layout/vList2"/>
    <dgm:cxn modelId="{32FE37DE-C653-44C9-9526-AE36BC434526}" type="presParOf" srcId="{0432B019-A5EC-49DD-B501-983273F471E9}" destId="{B8F83C7B-EC7A-42A2-8FE0-8C70EC137079}" srcOrd="7" destOrd="0" presId="urn:microsoft.com/office/officeart/2005/8/layout/vList2"/>
    <dgm:cxn modelId="{80BB300B-E420-47A1-83D2-D91B42E92E20}" type="presParOf" srcId="{0432B019-A5EC-49DD-B501-983273F471E9}" destId="{4FEF7D8A-508F-4609-B4F7-1B40FF286295}" srcOrd="8" destOrd="0" presId="urn:microsoft.com/office/officeart/2005/8/layout/vList2"/>
    <dgm:cxn modelId="{3C95DB36-016F-4D8D-9CA6-1677A2A06A3D}" type="presParOf" srcId="{0432B019-A5EC-49DD-B501-983273F471E9}" destId="{2458937A-A8D2-4666-9F23-9F8BC15D99B3}" srcOrd="9" destOrd="0" presId="urn:microsoft.com/office/officeart/2005/8/layout/vList2"/>
    <dgm:cxn modelId="{10E2D3EE-9428-4E45-837C-08EB02C19A79}" type="presParOf" srcId="{0432B019-A5EC-49DD-B501-983273F471E9}" destId="{F6517D08-804A-49C8-B2CC-18154764947A}" srcOrd="10" destOrd="0" presId="urn:microsoft.com/office/officeart/2005/8/layout/vList2"/>
    <dgm:cxn modelId="{FF0A16C0-8B9D-43F5-89BB-F40607BE62DE}" type="presParOf" srcId="{0432B019-A5EC-49DD-B501-983273F471E9}" destId="{FE5E4CFB-9BBD-4D52-ADDA-927139C5F452}" srcOrd="11" destOrd="0" presId="urn:microsoft.com/office/officeart/2005/8/layout/vList2"/>
    <dgm:cxn modelId="{26DA4F89-FD82-4047-BD63-559F3B6049C3}" type="presParOf" srcId="{0432B019-A5EC-49DD-B501-983273F471E9}" destId="{CFB934A0-BCDC-4E93-AAAB-D317FBF170E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EB65AB-AA67-4035-A92B-99AB0B73384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26FC9B6-3EBB-4282-ACA9-408F1B52BF53}">
      <dgm:prSet/>
      <dgm:spPr/>
      <dgm:t>
        <a:bodyPr/>
        <a:lstStyle/>
        <a:p>
          <a:r>
            <a:rPr lang="es-HN"/>
            <a:t>Ser puntual.</a:t>
          </a:r>
          <a:endParaRPr lang="en-US"/>
        </a:p>
      </dgm:t>
    </dgm:pt>
    <dgm:pt modelId="{982D1F71-B930-4D0A-8A5E-47C7CC48E1B7}" type="parTrans" cxnId="{54FC81E1-2EF8-4229-87A3-4AE503937CA5}">
      <dgm:prSet/>
      <dgm:spPr/>
      <dgm:t>
        <a:bodyPr/>
        <a:lstStyle/>
        <a:p>
          <a:endParaRPr lang="en-US"/>
        </a:p>
      </dgm:t>
    </dgm:pt>
    <dgm:pt modelId="{D3A631EA-A2A5-48E6-A069-68FBA6164302}" type="sibTrans" cxnId="{54FC81E1-2EF8-4229-87A3-4AE503937CA5}">
      <dgm:prSet/>
      <dgm:spPr/>
      <dgm:t>
        <a:bodyPr/>
        <a:lstStyle/>
        <a:p>
          <a:endParaRPr lang="en-US"/>
        </a:p>
      </dgm:t>
    </dgm:pt>
    <dgm:pt modelId="{5AA9F6A9-F0C1-4B17-A59A-0C5D94C54AA5}">
      <dgm:prSet/>
      <dgm:spPr/>
      <dgm:t>
        <a:bodyPr/>
        <a:lstStyle/>
        <a:p>
          <a:r>
            <a:rPr lang="es-HN"/>
            <a:t>Mostrar entusiasmo.</a:t>
          </a:r>
          <a:endParaRPr lang="en-US"/>
        </a:p>
      </dgm:t>
    </dgm:pt>
    <dgm:pt modelId="{40367C94-C51E-42ED-A1C2-E8983BDBCDCD}" type="parTrans" cxnId="{414AE911-9205-42A5-8BD8-6EC5062172D0}">
      <dgm:prSet/>
      <dgm:spPr/>
      <dgm:t>
        <a:bodyPr/>
        <a:lstStyle/>
        <a:p>
          <a:endParaRPr lang="en-US"/>
        </a:p>
      </dgm:t>
    </dgm:pt>
    <dgm:pt modelId="{DF5CDAD3-CD57-401C-8534-AC885FDF6B8B}" type="sibTrans" cxnId="{414AE911-9205-42A5-8BD8-6EC5062172D0}">
      <dgm:prSet/>
      <dgm:spPr/>
      <dgm:t>
        <a:bodyPr/>
        <a:lstStyle/>
        <a:p>
          <a:endParaRPr lang="en-US"/>
        </a:p>
      </dgm:t>
    </dgm:pt>
    <dgm:pt modelId="{06BF9826-FEE3-41DB-A9FF-114753A0729E}">
      <dgm:prSet/>
      <dgm:spPr/>
      <dgm:t>
        <a:bodyPr/>
        <a:lstStyle/>
        <a:p>
          <a:r>
            <a:rPr lang="es-HN"/>
            <a:t>Vestir adecuadamente.</a:t>
          </a:r>
          <a:endParaRPr lang="en-US"/>
        </a:p>
      </dgm:t>
    </dgm:pt>
    <dgm:pt modelId="{A8752788-F23F-4A85-BB99-88A3BF36381F}" type="parTrans" cxnId="{2A109A66-9A11-4A89-B1A1-B9A04BF30ED8}">
      <dgm:prSet/>
      <dgm:spPr/>
      <dgm:t>
        <a:bodyPr/>
        <a:lstStyle/>
        <a:p>
          <a:endParaRPr lang="en-US"/>
        </a:p>
      </dgm:t>
    </dgm:pt>
    <dgm:pt modelId="{65D2C810-6E34-4B55-855B-6533FBF87DE7}" type="sibTrans" cxnId="{2A109A66-9A11-4A89-B1A1-B9A04BF30ED8}">
      <dgm:prSet/>
      <dgm:spPr/>
      <dgm:t>
        <a:bodyPr/>
        <a:lstStyle/>
        <a:p>
          <a:endParaRPr lang="en-US"/>
        </a:p>
      </dgm:t>
    </dgm:pt>
    <dgm:pt modelId="{3616C4B8-0EEB-44B3-AC1F-73E3C5FD6ABD}">
      <dgm:prSet/>
      <dgm:spPr/>
      <dgm:t>
        <a:bodyPr/>
        <a:lstStyle/>
        <a:p>
          <a:r>
            <a:rPr lang="es-HN"/>
            <a:t>Ser amable.</a:t>
          </a:r>
          <a:endParaRPr lang="en-US"/>
        </a:p>
      </dgm:t>
    </dgm:pt>
    <dgm:pt modelId="{725C1D6D-9794-4FB2-8FB0-FBA72E9CC207}" type="parTrans" cxnId="{8DB038C3-1CB7-48FC-8247-F1EEA90D7CED}">
      <dgm:prSet/>
      <dgm:spPr/>
      <dgm:t>
        <a:bodyPr/>
        <a:lstStyle/>
        <a:p>
          <a:endParaRPr lang="en-US"/>
        </a:p>
      </dgm:t>
    </dgm:pt>
    <dgm:pt modelId="{31A94371-2C8B-4292-B1C2-A1D92C415AF4}" type="sibTrans" cxnId="{8DB038C3-1CB7-48FC-8247-F1EEA90D7CED}">
      <dgm:prSet/>
      <dgm:spPr/>
      <dgm:t>
        <a:bodyPr/>
        <a:lstStyle/>
        <a:p>
          <a:endParaRPr lang="en-US"/>
        </a:p>
      </dgm:t>
    </dgm:pt>
    <dgm:pt modelId="{0FDA91A4-4B33-4E04-AEE5-6C100D01FC84}">
      <dgm:prSet/>
      <dgm:spPr/>
      <dgm:t>
        <a:bodyPr/>
        <a:lstStyle/>
        <a:p>
          <a:r>
            <a:rPr lang="es-HN"/>
            <a:t>Saber escuchar.</a:t>
          </a:r>
          <a:endParaRPr lang="en-US"/>
        </a:p>
      </dgm:t>
    </dgm:pt>
    <dgm:pt modelId="{08E83DC5-6518-4E80-8D20-8140215ED6C4}" type="parTrans" cxnId="{32158C59-E72C-44FA-B950-F7164BC41FB2}">
      <dgm:prSet/>
      <dgm:spPr/>
      <dgm:t>
        <a:bodyPr/>
        <a:lstStyle/>
        <a:p>
          <a:endParaRPr lang="en-US"/>
        </a:p>
      </dgm:t>
    </dgm:pt>
    <dgm:pt modelId="{66EA5142-08D8-4ED1-8799-8E313BEF9E10}" type="sibTrans" cxnId="{32158C59-E72C-44FA-B950-F7164BC41FB2}">
      <dgm:prSet/>
      <dgm:spPr/>
      <dgm:t>
        <a:bodyPr/>
        <a:lstStyle/>
        <a:p>
          <a:endParaRPr lang="en-US"/>
        </a:p>
      </dgm:t>
    </dgm:pt>
    <dgm:pt modelId="{BB0749B3-9AAD-429F-AB4F-8A8407999759}">
      <dgm:prSet/>
      <dgm:spPr/>
      <dgm:t>
        <a:bodyPr/>
        <a:lstStyle/>
        <a:p>
          <a:r>
            <a:rPr lang="es-HN"/>
            <a:t>Expresarte correctamente.</a:t>
          </a:r>
          <a:endParaRPr lang="en-US"/>
        </a:p>
      </dgm:t>
    </dgm:pt>
    <dgm:pt modelId="{7B697C2C-629E-49DE-A4A2-49F8F23983DE}" type="parTrans" cxnId="{B98A3F93-0DCA-49B4-B0E0-EBB6280043F1}">
      <dgm:prSet/>
      <dgm:spPr/>
      <dgm:t>
        <a:bodyPr/>
        <a:lstStyle/>
        <a:p>
          <a:endParaRPr lang="en-US"/>
        </a:p>
      </dgm:t>
    </dgm:pt>
    <dgm:pt modelId="{8C4C3070-549C-4967-9B26-AEAC00BF694E}" type="sibTrans" cxnId="{B98A3F93-0DCA-49B4-B0E0-EBB6280043F1}">
      <dgm:prSet/>
      <dgm:spPr/>
      <dgm:t>
        <a:bodyPr/>
        <a:lstStyle/>
        <a:p>
          <a:endParaRPr lang="en-US"/>
        </a:p>
      </dgm:t>
    </dgm:pt>
    <dgm:pt modelId="{72CCDBB7-2D62-4F5B-A287-FBC015E06E1E}">
      <dgm:prSet/>
      <dgm:spPr/>
      <dgm:t>
        <a:bodyPr/>
        <a:lstStyle/>
        <a:p>
          <a:r>
            <a:rPr lang="es-HN"/>
            <a:t>Mantener la atención.</a:t>
          </a:r>
          <a:endParaRPr lang="en-US"/>
        </a:p>
      </dgm:t>
    </dgm:pt>
    <dgm:pt modelId="{0623657A-0D6A-462E-BEBA-68C897578FF2}" type="parTrans" cxnId="{46A0CA8C-6F21-4871-9911-2963A1907147}">
      <dgm:prSet/>
      <dgm:spPr/>
      <dgm:t>
        <a:bodyPr/>
        <a:lstStyle/>
        <a:p>
          <a:endParaRPr lang="en-US"/>
        </a:p>
      </dgm:t>
    </dgm:pt>
    <dgm:pt modelId="{101062FD-CE76-466B-8B24-3E8E2F75EB2D}" type="sibTrans" cxnId="{46A0CA8C-6F21-4871-9911-2963A1907147}">
      <dgm:prSet/>
      <dgm:spPr/>
      <dgm:t>
        <a:bodyPr/>
        <a:lstStyle/>
        <a:p>
          <a:endParaRPr lang="en-US"/>
        </a:p>
      </dgm:t>
    </dgm:pt>
    <dgm:pt modelId="{97342030-B5E9-4B81-83B0-8E3964F4916F}">
      <dgm:prSet/>
      <dgm:spPr/>
      <dgm:t>
        <a:bodyPr/>
        <a:lstStyle/>
        <a:p>
          <a:r>
            <a:rPr lang="es-HN"/>
            <a:t>Mostrarte positivo.</a:t>
          </a:r>
          <a:endParaRPr lang="en-US"/>
        </a:p>
      </dgm:t>
    </dgm:pt>
    <dgm:pt modelId="{9A0750A6-3125-4A72-BB22-EF48826EF7E7}" type="parTrans" cxnId="{F73780B7-D7B3-46B3-A61E-0FC0C6E0E30D}">
      <dgm:prSet/>
      <dgm:spPr/>
      <dgm:t>
        <a:bodyPr/>
        <a:lstStyle/>
        <a:p>
          <a:endParaRPr lang="en-US"/>
        </a:p>
      </dgm:t>
    </dgm:pt>
    <dgm:pt modelId="{B35AA1D9-B75C-464D-B3E3-913B859C19A0}" type="sibTrans" cxnId="{F73780B7-D7B3-46B3-A61E-0FC0C6E0E30D}">
      <dgm:prSet/>
      <dgm:spPr/>
      <dgm:t>
        <a:bodyPr/>
        <a:lstStyle/>
        <a:p>
          <a:endParaRPr lang="en-US"/>
        </a:p>
      </dgm:t>
    </dgm:pt>
    <dgm:pt modelId="{91BC1A89-BA37-49C2-B410-4571515CE285}">
      <dgm:prSet/>
      <dgm:spPr/>
      <dgm:t>
        <a:bodyPr/>
        <a:lstStyle/>
        <a:p>
          <a:r>
            <a:rPr lang="es-HN" dirty="0"/>
            <a:t>Ser tú mismo.</a:t>
          </a:r>
          <a:endParaRPr lang="en-US" dirty="0"/>
        </a:p>
      </dgm:t>
    </dgm:pt>
    <dgm:pt modelId="{C1733DE7-57E3-41E5-8BF8-01E15531E313}" type="parTrans" cxnId="{E7AF89CE-AA3D-4953-A319-543EAA64F8C7}">
      <dgm:prSet/>
      <dgm:spPr/>
      <dgm:t>
        <a:bodyPr/>
        <a:lstStyle/>
        <a:p>
          <a:endParaRPr lang="en-US"/>
        </a:p>
      </dgm:t>
    </dgm:pt>
    <dgm:pt modelId="{7F5E5B06-5C63-42C4-A0BA-8062B2D091F6}" type="sibTrans" cxnId="{E7AF89CE-AA3D-4953-A319-543EAA64F8C7}">
      <dgm:prSet/>
      <dgm:spPr/>
      <dgm:t>
        <a:bodyPr/>
        <a:lstStyle/>
        <a:p>
          <a:endParaRPr lang="en-US"/>
        </a:p>
      </dgm:t>
    </dgm:pt>
    <dgm:pt modelId="{D70F300C-ABAD-4F5D-88F7-D61A3C896ED2}">
      <dgm:prSet/>
      <dgm:spPr/>
      <dgm:t>
        <a:bodyPr/>
        <a:lstStyle/>
        <a:p>
          <a:r>
            <a:rPr lang="es-HN"/>
            <a:t>Ser dinámico.</a:t>
          </a:r>
          <a:endParaRPr lang="en-US"/>
        </a:p>
      </dgm:t>
    </dgm:pt>
    <dgm:pt modelId="{EBCBF99B-45E9-477B-80E3-60115CC7352C}" type="parTrans" cxnId="{0C99D3B1-16FC-4C28-8B7B-31685EF75671}">
      <dgm:prSet/>
      <dgm:spPr/>
      <dgm:t>
        <a:bodyPr/>
        <a:lstStyle/>
        <a:p>
          <a:endParaRPr lang="en-US"/>
        </a:p>
      </dgm:t>
    </dgm:pt>
    <dgm:pt modelId="{2EA2A16F-7E83-4152-87A5-6D535AB62055}" type="sibTrans" cxnId="{0C99D3B1-16FC-4C28-8B7B-31685EF75671}">
      <dgm:prSet/>
      <dgm:spPr/>
      <dgm:t>
        <a:bodyPr/>
        <a:lstStyle/>
        <a:p>
          <a:endParaRPr lang="en-US"/>
        </a:p>
      </dgm:t>
    </dgm:pt>
    <dgm:pt modelId="{5BF84113-15D0-49E9-9DC8-667A922C4FBD}" type="pres">
      <dgm:prSet presAssocID="{1EEB65AB-AA67-4035-A92B-99AB0B73384A}" presName="vert0" presStyleCnt="0">
        <dgm:presLayoutVars>
          <dgm:dir/>
          <dgm:animOne val="branch"/>
          <dgm:animLvl val="lvl"/>
        </dgm:presLayoutVars>
      </dgm:prSet>
      <dgm:spPr/>
    </dgm:pt>
    <dgm:pt modelId="{287EB895-351F-44F2-B6E4-AD5205ABC411}" type="pres">
      <dgm:prSet presAssocID="{926FC9B6-3EBB-4282-ACA9-408F1B52BF53}" presName="thickLine" presStyleLbl="alignNode1" presStyleIdx="0" presStyleCnt="10"/>
      <dgm:spPr/>
    </dgm:pt>
    <dgm:pt modelId="{47B819C8-11F1-479C-B3D4-E34D865F16CA}" type="pres">
      <dgm:prSet presAssocID="{926FC9B6-3EBB-4282-ACA9-408F1B52BF53}" presName="horz1" presStyleCnt="0"/>
      <dgm:spPr/>
    </dgm:pt>
    <dgm:pt modelId="{38996C05-D8C3-4EDF-AB9F-BF84263CEA94}" type="pres">
      <dgm:prSet presAssocID="{926FC9B6-3EBB-4282-ACA9-408F1B52BF53}" presName="tx1" presStyleLbl="revTx" presStyleIdx="0" presStyleCnt="10"/>
      <dgm:spPr/>
    </dgm:pt>
    <dgm:pt modelId="{C000389D-5D4F-4BC2-91CF-CC47BB218CB1}" type="pres">
      <dgm:prSet presAssocID="{926FC9B6-3EBB-4282-ACA9-408F1B52BF53}" presName="vert1" presStyleCnt="0"/>
      <dgm:spPr/>
    </dgm:pt>
    <dgm:pt modelId="{02EE75B3-AAE4-4BE7-8FEF-E647A7344B3D}" type="pres">
      <dgm:prSet presAssocID="{5AA9F6A9-F0C1-4B17-A59A-0C5D94C54AA5}" presName="thickLine" presStyleLbl="alignNode1" presStyleIdx="1" presStyleCnt="10"/>
      <dgm:spPr/>
    </dgm:pt>
    <dgm:pt modelId="{7C9F82E6-4169-429F-90DC-2464854E7E21}" type="pres">
      <dgm:prSet presAssocID="{5AA9F6A9-F0C1-4B17-A59A-0C5D94C54AA5}" presName="horz1" presStyleCnt="0"/>
      <dgm:spPr/>
    </dgm:pt>
    <dgm:pt modelId="{009847CD-7BDE-427C-BC2B-5EB04D1B8B28}" type="pres">
      <dgm:prSet presAssocID="{5AA9F6A9-F0C1-4B17-A59A-0C5D94C54AA5}" presName="tx1" presStyleLbl="revTx" presStyleIdx="1" presStyleCnt="10"/>
      <dgm:spPr/>
    </dgm:pt>
    <dgm:pt modelId="{966FAC50-2117-46BC-812E-888429E2B479}" type="pres">
      <dgm:prSet presAssocID="{5AA9F6A9-F0C1-4B17-A59A-0C5D94C54AA5}" presName="vert1" presStyleCnt="0"/>
      <dgm:spPr/>
    </dgm:pt>
    <dgm:pt modelId="{9F213EDE-2A71-4675-B822-8A8AE28E961C}" type="pres">
      <dgm:prSet presAssocID="{06BF9826-FEE3-41DB-A9FF-114753A0729E}" presName="thickLine" presStyleLbl="alignNode1" presStyleIdx="2" presStyleCnt="10"/>
      <dgm:spPr/>
    </dgm:pt>
    <dgm:pt modelId="{CB1BFFB4-09FB-4D02-ABB2-CA7A480FB8DA}" type="pres">
      <dgm:prSet presAssocID="{06BF9826-FEE3-41DB-A9FF-114753A0729E}" presName="horz1" presStyleCnt="0"/>
      <dgm:spPr/>
    </dgm:pt>
    <dgm:pt modelId="{F8C01B91-33BB-4609-B2AD-1A6AC1E92B27}" type="pres">
      <dgm:prSet presAssocID="{06BF9826-FEE3-41DB-A9FF-114753A0729E}" presName="tx1" presStyleLbl="revTx" presStyleIdx="2" presStyleCnt="10"/>
      <dgm:spPr/>
    </dgm:pt>
    <dgm:pt modelId="{79F247C9-0DB8-4994-8924-432B2DF42B15}" type="pres">
      <dgm:prSet presAssocID="{06BF9826-FEE3-41DB-A9FF-114753A0729E}" presName="vert1" presStyleCnt="0"/>
      <dgm:spPr/>
    </dgm:pt>
    <dgm:pt modelId="{90A4CF8E-9EF0-49FE-BAC3-22DC11F17A43}" type="pres">
      <dgm:prSet presAssocID="{3616C4B8-0EEB-44B3-AC1F-73E3C5FD6ABD}" presName="thickLine" presStyleLbl="alignNode1" presStyleIdx="3" presStyleCnt="10"/>
      <dgm:spPr/>
    </dgm:pt>
    <dgm:pt modelId="{D9D648A6-58AA-4A55-A725-C880832A4D39}" type="pres">
      <dgm:prSet presAssocID="{3616C4B8-0EEB-44B3-AC1F-73E3C5FD6ABD}" presName="horz1" presStyleCnt="0"/>
      <dgm:spPr/>
    </dgm:pt>
    <dgm:pt modelId="{73A098EF-3494-4E95-8106-777A84E472B4}" type="pres">
      <dgm:prSet presAssocID="{3616C4B8-0EEB-44B3-AC1F-73E3C5FD6ABD}" presName="tx1" presStyleLbl="revTx" presStyleIdx="3" presStyleCnt="10"/>
      <dgm:spPr/>
    </dgm:pt>
    <dgm:pt modelId="{A11F16A6-AA39-4AB2-9723-D6DB5DA32505}" type="pres">
      <dgm:prSet presAssocID="{3616C4B8-0EEB-44B3-AC1F-73E3C5FD6ABD}" presName="vert1" presStyleCnt="0"/>
      <dgm:spPr/>
    </dgm:pt>
    <dgm:pt modelId="{D57D9578-7F45-4802-94E8-05C0D188CD8E}" type="pres">
      <dgm:prSet presAssocID="{0FDA91A4-4B33-4E04-AEE5-6C100D01FC84}" presName="thickLine" presStyleLbl="alignNode1" presStyleIdx="4" presStyleCnt="10"/>
      <dgm:spPr/>
    </dgm:pt>
    <dgm:pt modelId="{0FB4A424-CF65-4047-8515-CC1978F1AA84}" type="pres">
      <dgm:prSet presAssocID="{0FDA91A4-4B33-4E04-AEE5-6C100D01FC84}" presName="horz1" presStyleCnt="0"/>
      <dgm:spPr/>
    </dgm:pt>
    <dgm:pt modelId="{0465F2DA-17B3-46EF-B05E-36497998C0E7}" type="pres">
      <dgm:prSet presAssocID="{0FDA91A4-4B33-4E04-AEE5-6C100D01FC84}" presName="tx1" presStyleLbl="revTx" presStyleIdx="4" presStyleCnt="10"/>
      <dgm:spPr/>
    </dgm:pt>
    <dgm:pt modelId="{1F26170A-B2D3-4AEC-A15A-F50CDC31030F}" type="pres">
      <dgm:prSet presAssocID="{0FDA91A4-4B33-4E04-AEE5-6C100D01FC84}" presName="vert1" presStyleCnt="0"/>
      <dgm:spPr/>
    </dgm:pt>
    <dgm:pt modelId="{13D47DD5-9EE6-48E7-951D-1974C66CDF15}" type="pres">
      <dgm:prSet presAssocID="{BB0749B3-9AAD-429F-AB4F-8A8407999759}" presName="thickLine" presStyleLbl="alignNode1" presStyleIdx="5" presStyleCnt="10"/>
      <dgm:spPr/>
    </dgm:pt>
    <dgm:pt modelId="{0B135D17-0969-4414-95C1-94B2B73075CD}" type="pres">
      <dgm:prSet presAssocID="{BB0749B3-9AAD-429F-AB4F-8A8407999759}" presName="horz1" presStyleCnt="0"/>
      <dgm:spPr/>
    </dgm:pt>
    <dgm:pt modelId="{2493C382-F7F3-4DA8-98C6-8B5D82428319}" type="pres">
      <dgm:prSet presAssocID="{BB0749B3-9AAD-429F-AB4F-8A8407999759}" presName="tx1" presStyleLbl="revTx" presStyleIdx="5" presStyleCnt="10"/>
      <dgm:spPr/>
    </dgm:pt>
    <dgm:pt modelId="{8FBD1785-A4DF-43BF-AC9E-46FCFE01ECCC}" type="pres">
      <dgm:prSet presAssocID="{BB0749B3-9AAD-429F-AB4F-8A8407999759}" presName="vert1" presStyleCnt="0"/>
      <dgm:spPr/>
    </dgm:pt>
    <dgm:pt modelId="{19E4AE1C-13FB-4635-BECE-BC402ABCBA03}" type="pres">
      <dgm:prSet presAssocID="{72CCDBB7-2D62-4F5B-A287-FBC015E06E1E}" presName="thickLine" presStyleLbl="alignNode1" presStyleIdx="6" presStyleCnt="10"/>
      <dgm:spPr/>
    </dgm:pt>
    <dgm:pt modelId="{B7C4E66D-D886-487A-B29D-2EE05221B2F8}" type="pres">
      <dgm:prSet presAssocID="{72CCDBB7-2D62-4F5B-A287-FBC015E06E1E}" presName="horz1" presStyleCnt="0"/>
      <dgm:spPr/>
    </dgm:pt>
    <dgm:pt modelId="{333FA50F-FE8D-488E-A0B6-CCC5ED16CA3B}" type="pres">
      <dgm:prSet presAssocID="{72CCDBB7-2D62-4F5B-A287-FBC015E06E1E}" presName="tx1" presStyleLbl="revTx" presStyleIdx="6" presStyleCnt="10"/>
      <dgm:spPr/>
    </dgm:pt>
    <dgm:pt modelId="{A038AA89-8F7C-44E3-990A-5D9E9699DF27}" type="pres">
      <dgm:prSet presAssocID="{72CCDBB7-2D62-4F5B-A287-FBC015E06E1E}" presName="vert1" presStyleCnt="0"/>
      <dgm:spPr/>
    </dgm:pt>
    <dgm:pt modelId="{62BEFA7B-32D1-45F7-8BF7-FFC8172068FA}" type="pres">
      <dgm:prSet presAssocID="{97342030-B5E9-4B81-83B0-8E3964F4916F}" presName="thickLine" presStyleLbl="alignNode1" presStyleIdx="7" presStyleCnt="10"/>
      <dgm:spPr/>
    </dgm:pt>
    <dgm:pt modelId="{4437154D-695F-479C-ABA6-E396DA844D1B}" type="pres">
      <dgm:prSet presAssocID="{97342030-B5E9-4B81-83B0-8E3964F4916F}" presName="horz1" presStyleCnt="0"/>
      <dgm:spPr/>
    </dgm:pt>
    <dgm:pt modelId="{2DF9F3D9-076E-488A-8584-3C4F6B64B7C3}" type="pres">
      <dgm:prSet presAssocID="{97342030-B5E9-4B81-83B0-8E3964F4916F}" presName="tx1" presStyleLbl="revTx" presStyleIdx="7" presStyleCnt="10"/>
      <dgm:spPr/>
    </dgm:pt>
    <dgm:pt modelId="{D5B86223-F12B-406B-B9CA-8564D4C75F98}" type="pres">
      <dgm:prSet presAssocID="{97342030-B5E9-4B81-83B0-8E3964F4916F}" presName="vert1" presStyleCnt="0"/>
      <dgm:spPr/>
    </dgm:pt>
    <dgm:pt modelId="{6D8D11CC-90B5-4C64-8DF7-0D335BEE8808}" type="pres">
      <dgm:prSet presAssocID="{91BC1A89-BA37-49C2-B410-4571515CE285}" presName="thickLine" presStyleLbl="alignNode1" presStyleIdx="8" presStyleCnt="10"/>
      <dgm:spPr/>
    </dgm:pt>
    <dgm:pt modelId="{7CDF56C5-5BE0-4928-A5CE-40D018EA9DAA}" type="pres">
      <dgm:prSet presAssocID="{91BC1A89-BA37-49C2-B410-4571515CE285}" presName="horz1" presStyleCnt="0"/>
      <dgm:spPr/>
    </dgm:pt>
    <dgm:pt modelId="{758EBB38-D220-41CC-B692-17409440BC76}" type="pres">
      <dgm:prSet presAssocID="{91BC1A89-BA37-49C2-B410-4571515CE285}" presName="tx1" presStyleLbl="revTx" presStyleIdx="8" presStyleCnt="10"/>
      <dgm:spPr/>
    </dgm:pt>
    <dgm:pt modelId="{A4A1BD75-2DF6-4601-B6AF-ED3220C659C4}" type="pres">
      <dgm:prSet presAssocID="{91BC1A89-BA37-49C2-B410-4571515CE285}" presName="vert1" presStyleCnt="0"/>
      <dgm:spPr/>
    </dgm:pt>
    <dgm:pt modelId="{1EF12C20-A232-4E10-B1CD-C19377537637}" type="pres">
      <dgm:prSet presAssocID="{D70F300C-ABAD-4F5D-88F7-D61A3C896ED2}" presName="thickLine" presStyleLbl="alignNode1" presStyleIdx="9" presStyleCnt="10"/>
      <dgm:spPr/>
    </dgm:pt>
    <dgm:pt modelId="{4F2AA4A0-9A0D-4F4D-8177-AB115D4EB1FB}" type="pres">
      <dgm:prSet presAssocID="{D70F300C-ABAD-4F5D-88F7-D61A3C896ED2}" presName="horz1" presStyleCnt="0"/>
      <dgm:spPr/>
    </dgm:pt>
    <dgm:pt modelId="{9AD6160A-8BB6-4FEF-A44C-48BC2C9EBC61}" type="pres">
      <dgm:prSet presAssocID="{D70F300C-ABAD-4F5D-88F7-D61A3C896ED2}" presName="tx1" presStyleLbl="revTx" presStyleIdx="9" presStyleCnt="10"/>
      <dgm:spPr/>
    </dgm:pt>
    <dgm:pt modelId="{595D4743-B0D5-4171-8390-B07BD63F962C}" type="pres">
      <dgm:prSet presAssocID="{D70F300C-ABAD-4F5D-88F7-D61A3C896ED2}" presName="vert1" presStyleCnt="0"/>
      <dgm:spPr/>
    </dgm:pt>
  </dgm:ptLst>
  <dgm:cxnLst>
    <dgm:cxn modelId="{11ADEA06-53D1-4EAB-BE00-81FB51F39F41}" type="presOf" srcId="{06BF9826-FEE3-41DB-A9FF-114753A0729E}" destId="{F8C01B91-33BB-4609-B2AD-1A6AC1E92B27}" srcOrd="0" destOrd="0" presId="urn:microsoft.com/office/officeart/2008/layout/LinedList"/>
    <dgm:cxn modelId="{8CF80011-A8B8-4C87-B109-99C6B6AC91DF}" type="presOf" srcId="{926FC9B6-3EBB-4282-ACA9-408F1B52BF53}" destId="{38996C05-D8C3-4EDF-AB9F-BF84263CEA94}" srcOrd="0" destOrd="0" presId="urn:microsoft.com/office/officeart/2008/layout/LinedList"/>
    <dgm:cxn modelId="{414AE911-9205-42A5-8BD8-6EC5062172D0}" srcId="{1EEB65AB-AA67-4035-A92B-99AB0B73384A}" destId="{5AA9F6A9-F0C1-4B17-A59A-0C5D94C54AA5}" srcOrd="1" destOrd="0" parTransId="{40367C94-C51E-42ED-A1C2-E8983BDBCDCD}" sibTransId="{DF5CDAD3-CD57-401C-8534-AC885FDF6B8B}"/>
    <dgm:cxn modelId="{76DF4F35-2D3E-433E-A180-D55115A0027F}" type="presOf" srcId="{BB0749B3-9AAD-429F-AB4F-8A8407999759}" destId="{2493C382-F7F3-4DA8-98C6-8B5D82428319}" srcOrd="0" destOrd="0" presId="urn:microsoft.com/office/officeart/2008/layout/LinedList"/>
    <dgm:cxn modelId="{D325033E-CC25-4A72-B2C4-A99C8882B5F4}" type="presOf" srcId="{0FDA91A4-4B33-4E04-AEE5-6C100D01FC84}" destId="{0465F2DA-17B3-46EF-B05E-36497998C0E7}" srcOrd="0" destOrd="0" presId="urn:microsoft.com/office/officeart/2008/layout/LinedList"/>
    <dgm:cxn modelId="{2A109A66-9A11-4A89-B1A1-B9A04BF30ED8}" srcId="{1EEB65AB-AA67-4035-A92B-99AB0B73384A}" destId="{06BF9826-FEE3-41DB-A9FF-114753A0729E}" srcOrd="2" destOrd="0" parTransId="{A8752788-F23F-4A85-BB99-88A3BF36381F}" sibTransId="{65D2C810-6E34-4B55-855B-6533FBF87DE7}"/>
    <dgm:cxn modelId="{8296FA58-F811-425A-A2A3-4690FCDD52C4}" type="presOf" srcId="{5AA9F6A9-F0C1-4B17-A59A-0C5D94C54AA5}" destId="{009847CD-7BDE-427C-BC2B-5EB04D1B8B28}" srcOrd="0" destOrd="0" presId="urn:microsoft.com/office/officeart/2008/layout/LinedList"/>
    <dgm:cxn modelId="{32158C59-E72C-44FA-B950-F7164BC41FB2}" srcId="{1EEB65AB-AA67-4035-A92B-99AB0B73384A}" destId="{0FDA91A4-4B33-4E04-AEE5-6C100D01FC84}" srcOrd="4" destOrd="0" parTransId="{08E83DC5-6518-4E80-8D20-8140215ED6C4}" sibTransId="{66EA5142-08D8-4ED1-8799-8E313BEF9E10}"/>
    <dgm:cxn modelId="{46A0CA8C-6F21-4871-9911-2963A1907147}" srcId="{1EEB65AB-AA67-4035-A92B-99AB0B73384A}" destId="{72CCDBB7-2D62-4F5B-A287-FBC015E06E1E}" srcOrd="6" destOrd="0" parTransId="{0623657A-0D6A-462E-BEBA-68C897578FF2}" sibTransId="{101062FD-CE76-466B-8B24-3E8E2F75EB2D}"/>
    <dgm:cxn modelId="{3C68AC90-4150-4889-B823-FF544827AE39}" type="presOf" srcId="{72CCDBB7-2D62-4F5B-A287-FBC015E06E1E}" destId="{333FA50F-FE8D-488E-A0B6-CCC5ED16CA3B}" srcOrd="0" destOrd="0" presId="urn:microsoft.com/office/officeart/2008/layout/LinedList"/>
    <dgm:cxn modelId="{B98A3F93-0DCA-49B4-B0E0-EBB6280043F1}" srcId="{1EEB65AB-AA67-4035-A92B-99AB0B73384A}" destId="{BB0749B3-9AAD-429F-AB4F-8A8407999759}" srcOrd="5" destOrd="0" parTransId="{7B697C2C-629E-49DE-A4A2-49F8F23983DE}" sibTransId="{8C4C3070-549C-4967-9B26-AEAC00BF694E}"/>
    <dgm:cxn modelId="{6079939E-6207-4A08-96C8-07D6B9EAF96F}" type="presOf" srcId="{97342030-B5E9-4B81-83B0-8E3964F4916F}" destId="{2DF9F3D9-076E-488A-8584-3C4F6B64B7C3}" srcOrd="0" destOrd="0" presId="urn:microsoft.com/office/officeart/2008/layout/LinedList"/>
    <dgm:cxn modelId="{0C99D3B1-16FC-4C28-8B7B-31685EF75671}" srcId="{1EEB65AB-AA67-4035-A92B-99AB0B73384A}" destId="{D70F300C-ABAD-4F5D-88F7-D61A3C896ED2}" srcOrd="9" destOrd="0" parTransId="{EBCBF99B-45E9-477B-80E3-60115CC7352C}" sibTransId="{2EA2A16F-7E83-4152-87A5-6D535AB62055}"/>
    <dgm:cxn modelId="{F73780B7-D7B3-46B3-A61E-0FC0C6E0E30D}" srcId="{1EEB65AB-AA67-4035-A92B-99AB0B73384A}" destId="{97342030-B5E9-4B81-83B0-8E3964F4916F}" srcOrd="7" destOrd="0" parTransId="{9A0750A6-3125-4A72-BB22-EF48826EF7E7}" sibTransId="{B35AA1D9-B75C-464D-B3E3-913B859C19A0}"/>
    <dgm:cxn modelId="{8DB038C3-1CB7-48FC-8247-F1EEA90D7CED}" srcId="{1EEB65AB-AA67-4035-A92B-99AB0B73384A}" destId="{3616C4B8-0EEB-44B3-AC1F-73E3C5FD6ABD}" srcOrd="3" destOrd="0" parTransId="{725C1D6D-9794-4FB2-8FB0-FBA72E9CC207}" sibTransId="{31A94371-2C8B-4292-B1C2-A1D92C415AF4}"/>
    <dgm:cxn modelId="{5EBF01C9-102E-4FAB-A156-DC3C736C6E35}" type="presOf" srcId="{3616C4B8-0EEB-44B3-AC1F-73E3C5FD6ABD}" destId="{73A098EF-3494-4E95-8106-777A84E472B4}" srcOrd="0" destOrd="0" presId="urn:microsoft.com/office/officeart/2008/layout/LinedList"/>
    <dgm:cxn modelId="{217333CC-AF7A-40B4-8438-42339F06D55C}" type="presOf" srcId="{91BC1A89-BA37-49C2-B410-4571515CE285}" destId="{758EBB38-D220-41CC-B692-17409440BC76}" srcOrd="0" destOrd="0" presId="urn:microsoft.com/office/officeart/2008/layout/LinedList"/>
    <dgm:cxn modelId="{E7AF89CE-AA3D-4953-A319-543EAA64F8C7}" srcId="{1EEB65AB-AA67-4035-A92B-99AB0B73384A}" destId="{91BC1A89-BA37-49C2-B410-4571515CE285}" srcOrd="8" destOrd="0" parTransId="{C1733DE7-57E3-41E5-8BF8-01E15531E313}" sibTransId="{7F5E5B06-5C63-42C4-A0BA-8062B2D091F6}"/>
    <dgm:cxn modelId="{54FC81E1-2EF8-4229-87A3-4AE503937CA5}" srcId="{1EEB65AB-AA67-4035-A92B-99AB0B73384A}" destId="{926FC9B6-3EBB-4282-ACA9-408F1B52BF53}" srcOrd="0" destOrd="0" parTransId="{982D1F71-B930-4D0A-8A5E-47C7CC48E1B7}" sibTransId="{D3A631EA-A2A5-48E6-A069-68FBA6164302}"/>
    <dgm:cxn modelId="{F1B6E3E5-2DB5-479A-83B1-BCECC2F4ABED}" type="presOf" srcId="{D70F300C-ABAD-4F5D-88F7-D61A3C896ED2}" destId="{9AD6160A-8BB6-4FEF-A44C-48BC2C9EBC61}" srcOrd="0" destOrd="0" presId="urn:microsoft.com/office/officeart/2008/layout/LinedList"/>
    <dgm:cxn modelId="{51D1A0FF-B077-412B-BFC8-C5D8AD4961C2}" type="presOf" srcId="{1EEB65AB-AA67-4035-A92B-99AB0B73384A}" destId="{5BF84113-15D0-49E9-9DC8-667A922C4FBD}" srcOrd="0" destOrd="0" presId="urn:microsoft.com/office/officeart/2008/layout/LinedList"/>
    <dgm:cxn modelId="{B1B9223C-DAD8-453D-A43D-8A5ECCAA2675}" type="presParOf" srcId="{5BF84113-15D0-49E9-9DC8-667A922C4FBD}" destId="{287EB895-351F-44F2-B6E4-AD5205ABC411}" srcOrd="0" destOrd="0" presId="urn:microsoft.com/office/officeart/2008/layout/LinedList"/>
    <dgm:cxn modelId="{804695AA-8085-4A1F-9E13-AF14E03BBA27}" type="presParOf" srcId="{5BF84113-15D0-49E9-9DC8-667A922C4FBD}" destId="{47B819C8-11F1-479C-B3D4-E34D865F16CA}" srcOrd="1" destOrd="0" presId="urn:microsoft.com/office/officeart/2008/layout/LinedList"/>
    <dgm:cxn modelId="{EFCF6BBC-D8B5-4326-80B0-78FAC20DE1FF}" type="presParOf" srcId="{47B819C8-11F1-479C-B3D4-E34D865F16CA}" destId="{38996C05-D8C3-4EDF-AB9F-BF84263CEA94}" srcOrd="0" destOrd="0" presId="urn:microsoft.com/office/officeart/2008/layout/LinedList"/>
    <dgm:cxn modelId="{A6C2DB30-D880-456D-9113-6A36657050D3}" type="presParOf" srcId="{47B819C8-11F1-479C-B3D4-E34D865F16CA}" destId="{C000389D-5D4F-4BC2-91CF-CC47BB218CB1}" srcOrd="1" destOrd="0" presId="urn:microsoft.com/office/officeart/2008/layout/LinedList"/>
    <dgm:cxn modelId="{A6753DB0-B617-436E-8180-F537DA65F859}" type="presParOf" srcId="{5BF84113-15D0-49E9-9DC8-667A922C4FBD}" destId="{02EE75B3-AAE4-4BE7-8FEF-E647A7344B3D}" srcOrd="2" destOrd="0" presId="urn:microsoft.com/office/officeart/2008/layout/LinedList"/>
    <dgm:cxn modelId="{25C6753D-96AA-4EB1-8131-2E5A545D05C6}" type="presParOf" srcId="{5BF84113-15D0-49E9-9DC8-667A922C4FBD}" destId="{7C9F82E6-4169-429F-90DC-2464854E7E21}" srcOrd="3" destOrd="0" presId="urn:microsoft.com/office/officeart/2008/layout/LinedList"/>
    <dgm:cxn modelId="{E46FC06F-8185-4DC1-BC23-65B145E94E6B}" type="presParOf" srcId="{7C9F82E6-4169-429F-90DC-2464854E7E21}" destId="{009847CD-7BDE-427C-BC2B-5EB04D1B8B28}" srcOrd="0" destOrd="0" presId="urn:microsoft.com/office/officeart/2008/layout/LinedList"/>
    <dgm:cxn modelId="{D8257E0C-2494-4082-9E76-71467AF4C935}" type="presParOf" srcId="{7C9F82E6-4169-429F-90DC-2464854E7E21}" destId="{966FAC50-2117-46BC-812E-888429E2B479}" srcOrd="1" destOrd="0" presId="urn:microsoft.com/office/officeart/2008/layout/LinedList"/>
    <dgm:cxn modelId="{D3621767-1A7E-403A-8324-97BF0E90F5D9}" type="presParOf" srcId="{5BF84113-15D0-49E9-9DC8-667A922C4FBD}" destId="{9F213EDE-2A71-4675-B822-8A8AE28E961C}" srcOrd="4" destOrd="0" presId="urn:microsoft.com/office/officeart/2008/layout/LinedList"/>
    <dgm:cxn modelId="{B0955EAE-3303-438F-AD2A-9F0690F892B5}" type="presParOf" srcId="{5BF84113-15D0-49E9-9DC8-667A922C4FBD}" destId="{CB1BFFB4-09FB-4D02-ABB2-CA7A480FB8DA}" srcOrd="5" destOrd="0" presId="urn:microsoft.com/office/officeart/2008/layout/LinedList"/>
    <dgm:cxn modelId="{B8E405BA-5EBD-45F2-B84A-690C8F2A026A}" type="presParOf" srcId="{CB1BFFB4-09FB-4D02-ABB2-CA7A480FB8DA}" destId="{F8C01B91-33BB-4609-B2AD-1A6AC1E92B27}" srcOrd="0" destOrd="0" presId="urn:microsoft.com/office/officeart/2008/layout/LinedList"/>
    <dgm:cxn modelId="{92C396B6-C42D-4781-BEA2-B476328D2970}" type="presParOf" srcId="{CB1BFFB4-09FB-4D02-ABB2-CA7A480FB8DA}" destId="{79F247C9-0DB8-4994-8924-432B2DF42B15}" srcOrd="1" destOrd="0" presId="urn:microsoft.com/office/officeart/2008/layout/LinedList"/>
    <dgm:cxn modelId="{A8724FCD-3397-4665-9BA0-D7DB86B6AE2A}" type="presParOf" srcId="{5BF84113-15D0-49E9-9DC8-667A922C4FBD}" destId="{90A4CF8E-9EF0-49FE-BAC3-22DC11F17A43}" srcOrd="6" destOrd="0" presId="urn:microsoft.com/office/officeart/2008/layout/LinedList"/>
    <dgm:cxn modelId="{5464EEEF-C6B0-4058-B48D-EE20475A1BB8}" type="presParOf" srcId="{5BF84113-15D0-49E9-9DC8-667A922C4FBD}" destId="{D9D648A6-58AA-4A55-A725-C880832A4D39}" srcOrd="7" destOrd="0" presId="urn:microsoft.com/office/officeart/2008/layout/LinedList"/>
    <dgm:cxn modelId="{3CB1B213-E3FD-42DD-9304-ADA7124AB264}" type="presParOf" srcId="{D9D648A6-58AA-4A55-A725-C880832A4D39}" destId="{73A098EF-3494-4E95-8106-777A84E472B4}" srcOrd="0" destOrd="0" presId="urn:microsoft.com/office/officeart/2008/layout/LinedList"/>
    <dgm:cxn modelId="{997E02F3-8487-4AE1-B55A-F2576A546E9A}" type="presParOf" srcId="{D9D648A6-58AA-4A55-A725-C880832A4D39}" destId="{A11F16A6-AA39-4AB2-9723-D6DB5DA32505}" srcOrd="1" destOrd="0" presId="urn:microsoft.com/office/officeart/2008/layout/LinedList"/>
    <dgm:cxn modelId="{4A7C0B55-A6D7-4DF3-A7F9-5CFF10F33F31}" type="presParOf" srcId="{5BF84113-15D0-49E9-9DC8-667A922C4FBD}" destId="{D57D9578-7F45-4802-94E8-05C0D188CD8E}" srcOrd="8" destOrd="0" presId="urn:microsoft.com/office/officeart/2008/layout/LinedList"/>
    <dgm:cxn modelId="{A50B75B5-49FA-4256-AEA2-786DF5DF4C70}" type="presParOf" srcId="{5BF84113-15D0-49E9-9DC8-667A922C4FBD}" destId="{0FB4A424-CF65-4047-8515-CC1978F1AA84}" srcOrd="9" destOrd="0" presId="urn:microsoft.com/office/officeart/2008/layout/LinedList"/>
    <dgm:cxn modelId="{5BDB4B26-B5DF-45AD-967C-8FA1C89F84F1}" type="presParOf" srcId="{0FB4A424-CF65-4047-8515-CC1978F1AA84}" destId="{0465F2DA-17B3-46EF-B05E-36497998C0E7}" srcOrd="0" destOrd="0" presId="urn:microsoft.com/office/officeart/2008/layout/LinedList"/>
    <dgm:cxn modelId="{A7E6475A-7401-46DF-9177-5AC1B896C5CC}" type="presParOf" srcId="{0FB4A424-CF65-4047-8515-CC1978F1AA84}" destId="{1F26170A-B2D3-4AEC-A15A-F50CDC31030F}" srcOrd="1" destOrd="0" presId="urn:microsoft.com/office/officeart/2008/layout/LinedList"/>
    <dgm:cxn modelId="{EE2200B2-9F7B-487A-9EAB-38A2970EABC1}" type="presParOf" srcId="{5BF84113-15D0-49E9-9DC8-667A922C4FBD}" destId="{13D47DD5-9EE6-48E7-951D-1974C66CDF15}" srcOrd="10" destOrd="0" presId="urn:microsoft.com/office/officeart/2008/layout/LinedList"/>
    <dgm:cxn modelId="{FD9D8A92-A67E-49BA-B903-BD83C8685C5F}" type="presParOf" srcId="{5BF84113-15D0-49E9-9DC8-667A922C4FBD}" destId="{0B135D17-0969-4414-95C1-94B2B73075CD}" srcOrd="11" destOrd="0" presId="urn:microsoft.com/office/officeart/2008/layout/LinedList"/>
    <dgm:cxn modelId="{8182972C-09E5-4CA0-824D-CED11D4C3C0C}" type="presParOf" srcId="{0B135D17-0969-4414-95C1-94B2B73075CD}" destId="{2493C382-F7F3-4DA8-98C6-8B5D82428319}" srcOrd="0" destOrd="0" presId="urn:microsoft.com/office/officeart/2008/layout/LinedList"/>
    <dgm:cxn modelId="{3B99DC45-6873-4F7B-9B6F-BCBB6950C479}" type="presParOf" srcId="{0B135D17-0969-4414-95C1-94B2B73075CD}" destId="{8FBD1785-A4DF-43BF-AC9E-46FCFE01ECCC}" srcOrd="1" destOrd="0" presId="urn:microsoft.com/office/officeart/2008/layout/LinedList"/>
    <dgm:cxn modelId="{743098E8-39D8-4A84-B2FF-438CB11CC865}" type="presParOf" srcId="{5BF84113-15D0-49E9-9DC8-667A922C4FBD}" destId="{19E4AE1C-13FB-4635-BECE-BC402ABCBA03}" srcOrd="12" destOrd="0" presId="urn:microsoft.com/office/officeart/2008/layout/LinedList"/>
    <dgm:cxn modelId="{4845583C-0F4F-4B93-AF9E-E678BCCB842E}" type="presParOf" srcId="{5BF84113-15D0-49E9-9DC8-667A922C4FBD}" destId="{B7C4E66D-D886-487A-B29D-2EE05221B2F8}" srcOrd="13" destOrd="0" presId="urn:microsoft.com/office/officeart/2008/layout/LinedList"/>
    <dgm:cxn modelId="{EA4A0233-4A41-4E03-97A3-4962F99FA85F}" type="presParOf" srcId="{B7C4E66D-D886-487A-B29D-2EE05221B2F8}" destId="{333FA50F-FE8D-488E-A0B6-CCC5ED16CA3B}" srcOrd="0" destOrd="0" presId="urn:microsoft.com/office/officeart/2008/layout/LinedList"/>
    <dgm:cxn modelId="{0AD6B207-D7C9-4855-8D6C-F8463D5C731D}" type="presParOf" srcId="{B7C4E66D-D886-487A-B29D-2EE05221B2F8}" destId="{A038AA89-8F7C-44E3-990A-5D9E9699DF27}" srcOrd="1" destOrd="0" presId="urn:microsoft.com/office/officeart/2008/layout/LinedList"/>
    <dgm:cxn modelId="{C63BF51B-8876-41E5-9529-B1B652A72B81}" type="presParOf" srcId="{5BF84113-15D0-49E9-9DC8-667A922C4FBD}" destId="{62BEFA7B-32D1-45F7-8BF7-FFC8172068FA}" srcOrd="14" destOrd="0" presId="urn:microsoft.com/office/officeart/2008/layout/LinedList"/>
    <dgm:cxn modelId="{14ABF7F8-7899-4E37-9C9B-623620CC0171}" type="presParOf" srcId="{5BF84113-15D0-49E9-9DC8-667A922C4FBD}" destId="{4437154D-695F-479C-ABA6-E396DA844D1B}" srcOrd="15" destOrd="0" presId="urn:microsoft.com/office/officeart/2008/layout/LinedList"/>
    <dgm:cxn modelId="{FCBD9BFD-3D1D-4756-B86A-6E90F31375E9}" type="presParOf" srcId="{4437154D-695F-479C-ABA6-E396DA844D1B}" destId="{2DF9F3D9-076E-488A-8584-3C4F6B64B7C3}" srcOrd="0" destOrd="0" presId="urn:microsoft.com/office/officeart/2008/layout/LinedList"/>
    <dgm:cxn modelId="{725868DB-5FC0-4F21-9BF4-89D3B222F745}" type="presParOf" srcId="{4437154D-695F-479C-ABA6-E396DA844D1B}" destId="{D5B86223-F12B-406B-B9CA-8564D4C75F98}" srcOrd="1" destOrd="0" presId="urn:microsoft.com/office/officeart/2008/layout/LinedList"/>
    <dgm:cxn modelId="{4B3B3360-04CD-48CB-A4BB-2770615867CF}" type="presParOf" srcId="{5BF84113-15D0-49E9-9DC8-667A922C4FBD}" destId="{6D8D11CC-90B5-4C64-8DF7-0D335BEE8808}" srcOrd="16" destOrd="0" presId="urn:microsoft.com/office/officeart/2008/layout/LinedList"/>
    <dgm:cxn modelId="{D06C45C7-CC0C-4015-BE75-0931D5A923EA}" type="presParOf" srcId="{5BF84113-15D0-49E9-9DC8-667A922C4FBD}" destId="{7CDF56C5-5BE0-4928-A5CE-40D018EA9DAA}" srcOrd="17" destOrd="0" presId="urn:microsoft.com/office/officeart/2008/layout/LinedList"/>
    <dgm:cxn modelId="{4A1C0600-F65A-4664-B4A6-A22332DB03CA}" type="presParOf" srcId="{7CDF56C5-5BE0-4928-A5CE-40D018EA9DAA}" destId="{758EBB38-D220-41CC-B692-17409440BC76}" srcOrd="0" destOrd="0" presId="urn:microsoft.com/office/officeart/2008/layout/LinedList"/>
    <dgm:cxn modelId="{5EE2DAA9-B6C6-466C-891A-B2858BF0949F}" type="presParOf" srcId="{7CDF56C5-5BE0-4928-A5CE-40D018EA9DAA}" destId="{A4A1BD75-2DF6-4601-B6AF-ED3220C659C4}" srcOrd="1" destOrd="0" presId="urn:microsoft.com/office/officeart/2008/layout/LinedList"/>
    <dgm:cxn modelId="{F2FF1D9F-84D8-4399-8A0E-87E8E196F622}" type="presParOf" srcId="{5BF84113-15D0-49E9-9DC8-667A922C4FBD}" destId="{1EF12C20-A232-4E10-B1CD-C19377537637}" srcOrd="18" destOrd="0" presId="urn:microsoft.com/office/officeart/2008/layout/LinedList"/>
    <dgm:cxn modelId="{4B8AE834-A4B5-461A-8F76-2A1108EF7316}" type="presParOf" srcId="{5BF84113-15D0-49E9-9DC8-667A922C4FBD}" destId="{4F2AA4A0-9A0D-4F4D-8177-AB115D4EB1FB}" srcOrd="19" destOrd="0" presId="urn:microsoft.com/office/officeart/2008/layout/LinedList"/>
    <dgm:cxn modelId="{67CE7EF4-A792-41E0-A729-F8FC09C13C3F}" type="presParOf" srcId="{4F2AA4A0-9A0D-4F4D-8177-AB115D4EB1FB}" destId="{9AD6160A-8BB6-4FEF-A44C-48BC2C9EBC61}" srcOrd="0" destOrd="0" presId="urn:microsoft.com/office/officeart/2008/layout/LinedList"/>
    <dgm:cxn modelId="{05CDF03A-B64B-4F54-9D18-EC4E654D29F1}" type="presParOf" srcId="{4F2AA4A0-9A0D-4F4D-8177-AB115D4EB1FB}" destId="{595D4743-B0D5-4171-8390-B07BD63F962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1BF793-7529-493A-AAC9-82BF94BD371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D5ADF93-487B-4A45-8626-C6EEBE68AC4E}">
      <dgm:prSet/>
      <dgm:spPr/>
      <dgm:t>
        <a:bodyPr/>
        <a:lstStyle/>
        <a:p>
          <a:r>
            <a:rPr lang="es-HN"/>
            <a:t>No tener los conocimientos necesarios para el puesto de trabajo que se busca cubrir.</a:t>
          </a:r>
          <a:endParaRPr lang="en-US"/>
        </a:p>
      </dgm:t>
    </dgm:pt>
    <dgm:pt modelId="{C7759D13-723E-4C22-B4C9-37C4082E4AFB}" type="parTrans" cxnId="{6AC28492-45AB-4BA5-A0A6-429769F2BBBF}">
      <dgm:prSet/>
      <dgm:spPr/>
      <dgm:t>
        <a:bodyPr/>
        <a:lstStyle/>
        <a:p>
          <a:endParaRPr lang="en-US"/>
        </a:p>
      </dgm:t>
    </dgm:pt>
    <dgm:pt modelId="{74C6F227-9A04-4DD2-BCFB-1815B5F25A9E}" type="sibTrans" cxnId="{6AC28492-45AB-4BA5-A0A6-429769F2BBBF}">
      <dgm:prSet/>
      <dgm:spPr/>
      <dgm:t>
        <a:bodyPr/>
        <a:lstStyle/>
        <a:p>
          <a:endParaRPr lang="en-US"/>
        </a:p>
      </dgm:t>
    </dgm:pt>
    <dgm:pt modelId="{9C1F54F5-0E72-4B1E-8864-BD329F282198}">
      <dgm:prSet/>
      <dgm:spPr/>
      <dgm:t>
        <a:bodyPr/>
        <a:lstStyle/>
        <a:p>
          <a:r>
            <a:rPr lang="es-HN"/>
            <a:t>Ser incapaz de expresarte de manera clara y concisa.</a:t>
          </a:r>
          <a:endParaRPr lang="en-US"/>
        </a:p>
      </dgm:t>
    </dgm:pt>
    <dgm:pt modelId="{C8E23CE8-AE91-45DC-B46A-1F402829420C}" type="parTrans" cxnId="{A2F1C557-4A85-4855-BE36-9ADBDE944886}">
      <dgm:prSet/>
      <dgm:spPr/>
      <dgm:t>
        <a:bodyPr/>
        <a:lstStyle/>
        <a:p>
          <a:endParaRPr lang="en-US"/>
        </a:p>
      </dgm:t>
    </dgm:pt>
    <dgm:pt modelId="{34A3B1C9-1839-477C-8ACE-567E3F76B9DF}" type="sibTrans" cxnId="{A2F1C557-4A85-4855-BE36-9ADBDE944886}">
      <dgm:prSet/>
      <dgm:spPr/>
      <dgm:t>
        <a:bodyPr/>
        <a:lstStyle/>
        <a:p>
          <a:endParaRPr lang="en-US"/>
        </a:p>
      </dgm:t>
    </dgm:pt>
    <dgm:pt modelId="{940377BF-D424-42A7-888D-23D12F47DA0F}">
      <dgm:prSet/>
      <dgm:spPr/>
      <dgm:t>
        <a:bodyPr/>
        <a:lstStyle/>
        <a:p>
          <a:r>
            <a:rPr lang="es-HN"/>
            <a:t>No haberte preparado mínimamente la entrevista: tu presentación, el conocimiento de la empresa respecto al sector...</a:t>
          </a:r>
          <a:endParaRPr lang="en-US"/>
        </a:p>
      </dgm:t>
    </dgm:pt>
    <dgm:pt modelId="{25A845B1-121E-48BD-B631-7925DAADB084}" type="parTrans" cxnId="{E23D0107-0C2E-4381-B0D5-5B5AE541F75A}">
      <dgm:prSet/>
      <dgm:spPr/>
      <dgm:t>
        <a:bodyPr/>
        <a:lstStyle/>
        <a:p>
          <a:endParaRPr lang="en-US"/>
        </a:p>
      </dgm:t>
    </dgm:pt>
    <dgm:pt modelId="{1971CD63-55D0-43A8-9709-04471FFDFFC9}" type="sibTrans" cxnId="{E23D0107-0C2E-4381-B0D5-5B5AE541F75A}">
      <dgm:prSet/>
      <dgm:spPr/>
      <dgm:t>
        <a:bodyPr/>
        <a:lstStyle/>
        <a:p>
          <a:endParaRPr lang="en-US"/>
        </a:p>
      </dgm:t>
    </dgm:pt>
    <dgm:pt modelId="{53920AD0-80E6-49CC-948B-A34177F0CE90}">
      <dgm:prSet/>
      <dgm:spPr/>
      <dgm:t>
        <a:bodyPr/>
        <a:lstStyle/>
        <a:p>
          <a:r>
            <a:rPr lang="es-HN"/>
            <a:t>Mostrar aparente desinterés en el transcurso de la entrevista que se puede asociar con el puesto de trabajo y también la empresa.</a:t>
          </a:r>
          <a:endParaRPr lang="en-US"/>
        </a:p>
      </dgm:t>
    </dgm:pt>
    <dgm:pt modelId="{54F2A5E5-4D99-45A7-A2D1-6122D59304E1}" type="parTrans" cxnId="{F1B499E8-A8C1-4F9D-BB07-C8F229342E38}">
      <dgm:prSet/>
      <dgm:spPr/>
      <dgm:t>
        <a:bodyPr/>
        <a:lstStyle/>
        <a:p>
          <a:endParaRPr lang="en-US"/>
        </a:p>
      </dgm:t>
    </dgm:pt>
    <dgm:pt modelId="{78ACF283-5602-46BC-941F-D1B98327D154}" type="sibTrans" cxnId="{F1B499E8-A8C1-4F9D-BB07-C8F229342E38}">
      <dgm:prSet/>
      <dgm:spPr/>
      <dgm:t>
        <a:bodyPr/>
        <a:lstStyle/>
        <a:p>
          <a:endParaRPr lang="en-US"/>
        </a:p>
      </dgm:t>
    </dgm:pt>
    <dgm:pt modelId="{F5EC43A7-0211-438B-90FB-519EC24D9052}" type="pres">
      <dgm:prSet presAssocID="{AA1BF793-7529-493A-AAC9-82BF94BD3715}" presName="linear" presStyleCnt="0">
        <dgm:presLayoutVars>
          <dgm:animLvl val="lvl"/>
          <dgm:resizeHandles val="exact"/>
        </dgm:presLayoutVars>
      </dgm:prSet>
      <dgm:spPr/>
    </dgm:pt>
    <dgm:pt modelId="{4AA4708F-C5F0-4119-93D0-7A60990BCD75}" type="pres">
      <dgm:prSet presAssocID="{4D5ADF93-487B-4A45-8626-C6EEBE68AC4E}" presName="parentText" presStyleLbl="node1" presStyleIdx="0" presStyleCnt="4">
        <dgm:presLayoutVars>
          <dgm:chMax val="0"/>
          <dgm:bulletEnabled val="1"/>
        </dgm:presLayoutVars>
      </dgm:prSet>
      <dgm:spPr/>
    </dgm:pt>
    <dgm:pt modelId="{A2125A28-70B9-4C27-B947-46703D4AFF1D}" type="pres">
      <dgm:prSet presAssocID="{74C6F227-9A04-4DD2-BCFB-1815B5F25A9E}" presName="spacer" presStyleCnt="0"/>
      <dgm:spPr/>
    </dgm:pt>
    <dgm:pt modelId="{EEA62FBF-D51E-4C09-A6C8-66C9586C0C07}" type="pres">
      <dgm:prSet presAssocID="{9C1F54F5-0E72-4B1E-8864-BD329F282198}" presName="parentText" presStyleLbl="node1" presStyleIdx="1" presStyleCnt="4">
        <dgm:presLayoutVars>
          <dgm:chMax val="0"/>
          <dgm:bulletEnabled val="1"/>
        </dgm:presLayoutVars>
      </dgm:prSet>
      <dgm:spPr/>
    </dgm:pt>
    <dgm:pt modelId="{79B05D03-1B85-485C-B965-42B832BC497D}" type="pres">
      <dgm:prSet presAssocID="{34A3B1C9-1839-477C-8ACE-567E3F76B9DF}" presName="spacer" presStyleCnt="0"/>
      <dgm:spPr/>
    </dgm:pt>
    <dgm:pt modelId="{FAA42B85-ADCB-4060-A220-A2DBC50666FE}" type="pres">
      <dgm:prSet presAssocID="{940377BF-D424-42A7-888D-23D12F47DA0F}" presName="parentText" presStyleLbl="node1" presStyleIdx="2" presStyleCnt="4">
        <dgm:presLayoutVars>
          <dgm:chMax val="0"/>
          <dgm:bulletEnabled val="1"/>
        </dgm:presLayoutVars>
      </dgm:prSet>
      <dgm:spPr/>
    </dgm:pt>
    <dgm:pt modelId="{3FFB6C1E-BE4D-4FCB-A8CE-779F0DF555FD}" type="pres">
      <dgm:prSet presAssocID="{1971CD63-55D0-43A8-9709-04471FFDFFC9}" presName="spacer" presStyleCnt="0"/>
      <dgm:spPr/>
    </dgm:pt>
    <dgm:pt modelId="{4A53C96A-97BD-4886-830D-0FB9E52615A0}" type="pres">
      <dgm:prSet presAssocID="{53920AD0-80E6-49CC-948B-A34177F0CE90}" presName="parentText" presStyleLbl="node1" presStyleIdx="3" presStyleCnt="4">
        <dgm:presLayoutVars>
          <dgm:chMax val="0"/>
          <dgm:bulletEnabled val="1"/>
        </dgm:presLayoutVars>
      </dgm:prSet>
      <dgm:spPr/>
    </dgm:pt>
  </dgm:ptLst>
  <dgm:cxnLst>
    <dgm:cxn modelId="{E23D0107-0C2E-4381-B0D5-5B5AE541F75A}" srcId="{AA1BF793-7529-493A-AAC9-82BF94BD3715}" destId="{940377BF-D424-42A7-888D-23D12F47DA0F}" srcOrd="2" destOrd="0" parTransId="{25A845B1-121E-48BD-B631-7925DAADB084}" sibTransId="{1971CD63-55D0-43A8-9709-04471FFDFFC9}"/>
    <dgm:cxn modelId="{7C3D3A23-50B7-4C1E-8684-8413591B2613}" type="presOf" srcId="{4D5ADF93-487B-4A45-8626-C6EEBE68AC4E}" destId="{4AA4708F-C5F0-4119-93D0-7A60990BCD75}" srcOrd="0" destOrd="0" presId="urn:microsoft.com/office/officeart/2005/8/layout/vList2"/>
    <dgm:cxn modelId="{886EB524-ED81-498D-880C-025AE39D11FB}" type="presOf" srcId="{53920AD0-80E6-49CC-948B-A34177F0CE90}" destId="{4A53C96A-97BD-4886-830D-0FB9E52615A0}" srcOrd="0" destOrd="0" presId="urn:microsoft.com/office/officeart/2005/8/layout/vList2"/>
    <dgm:cxn modelId="{E1C98355-FEF4-4AD5-BCEA-2EBBFC42020D}" type="presOf" srcId="{940377BF-D424-42A7-888D-23D12F47DA0F}" destId="{FAA42B85-ADCB-4060-A220-A2DBC50666FE}" srcOrd="0" destOrd="0" presId="urn:microsoft.com/office/officeart/2005/8/layout/vList2"/>
    <dgm:cxn modelId="{A2F1C557-4A85-4855-BE36-9ADBDE944886}" srcId="{AA1BF793-7529-493A-AAC9-82BF94BD3715}" destId="{9C1F54F5-0E72-4B1E-8864-BD329F282198}" srcOrd="1" destOrd="0" parTransId="{C8E23CE8-AE91-45DC-B46A-1F402829420C}" sibTransId="{34A3B1C9-1839-477C-8ACE-567E3F76B9DF}"/>
    <dgm:cxn modelId="{6AC28492-45AB-4BA5-A0A6-429769F2BBBF}" srcId="{AA1BF793-7529-493A-AAC9-82BF94BD3715}" destId="{4D5ADF93-487B-4A45-8626-C6EEBE68AC4E}" srcOrd="0" destOrd="0" parTransId="{C7759D13-723E-4C22-B4C9-37C4082E4AFB}" sibTransId="{74C6F227-9A04-4DD2-BCFB-1815B5F25A9E}"/>
    <dgm:cxn modelId="{B71142A1-6A8E-4174-8F3F-BB50F9CA45E3}" type="presOf" srcId="{AA1BF793-7529-493A-AAC9-82BF94BD3715}" destId="{F5EC43A7-0211-438B-90FB-519EC24D9052}" srcOrd="0" destOrd="0" presId="urn:microsoft.com/office/officeart/2005/8/layout/vList2"/>
    <dgm:cxn modelId="{F1B499E8-A8C1-4F9D-BB07-C8F229342E38}" srcId="{AA1BF793-7529-493A-AAC9-82BF94BD3715}" destId="{53920AD0-80E6-49CC-948B-A34177F0CE90}" srcOrd="3" destOrd="0" parTransId="{54F2A5E5-4D99-45A7-A2D1-6122D59304E1}" sibTransId="{78ACF283-5602-46BC-941F-D1B98327D154}"/>
    <dgm:cxn modelId="{0F9F57F2-634E-4D69-ADD6-E42AF6D4C69A}" type="presOf" srcId="{9C1F54F5-0E72-4B1E-8864-BD329F282198}" destId="{EEA62FBF-D51E-4C09-A6C8-66C9586C0C07}" srcOrd="0" destOrd="0" presId="urn:microsoft.com/office/officeart/2005/8/layout/vList2"/>
    <dgm:cxn modelId="{50F5AD40-9EE7-4B1A-9F9D-1C70A6B709B5}" type="presParOf" srcId="{F5EC43A7-0211-438B-90FB-519EC24D9052}" destId="{4AA4708F-C5F0-4119-93D0-7A60990BCD75}" srcOrd="0" destOrd="0" presId="urn:microsoft.com/office/officeart/2005/8/layout/vList2"/>
    <dgm:cxn modelId="{A21E8E9D-7EBF-4DF7-BFCC-B27809430FCF}" type="presParOf" srcId="{F5EC43A7-0211-438B-90FB-519EC24D9052}" destId="{A2125A28-70B9-4C27-B947-46703D4AFF1D}" srcOrd="1" destOrd="0" presId="urn:microsoft.com/office/officeart/2005/8/layout/vList2"/>
    <dgm:cxn modelId="{26F54BC5-2BFC-42E4-9FC2-F5E7839AB898}" type="presParOf" srcId="{F5EC43A7-0211-438B-90FB-519EC24D9052}" destId="{EEA62FBF-D51E-4C09-A6C8-66C9586C0C07}" srcOrd="2" destOrd="0" presId="urn:microsoft.com/office/officeart/2005/8/layout/vList2"/>
    <dgm:cxn modelId="{D0463F30-434E-4165-95CE-60079FED6333}" type="presParOf" srcId="{F5EC43A7-0211-438B-90FB-519EC24D9052}" destId="{79B05D03-1B85-485C-B965-42B832BC497D}" srcOrd="3" destOrd="0" presId="urn:microsoft.com/office/officeart/2005/8/layout/vList2"/>
    <dgm:cxn modelId="{EA3F37B1-E90C-4EC1-AD60-C48F37D3F326}" type="presParOf" srcId="{F5EC43A7-0211-438B-90FB-519EC24D9052}" destId="{FAA42B85-ADCB-4060-A220-A2DBC50666FE}" srcOrd="4" destOrd="0" presId="urn:microsoft.com/office/officeart/2005/8/layout/vList2"/>
    <dgm:cxn modelId="{B0F43D52-4626-4732-8A3A-3BFF5AE4E36C}" type="presParOf" srcId="{F5EC43A7-0211-438B-90FB-519EC24D9052}" destId="{3FFB6C1E-BE4D-4FCB-A8CE-779F0DF555FD}" srcOrd="5" destOrd="0" presId="urn:microsoft.com/office/officeart/2005/8/layout/vList2"/>
    <dgm:cxn modelId="{C28B12F3-9C33-41B5-AF91-CCBB736275D0}" type="presParOf" srcId="{F5EC43A7-0211-438B-90FB-519EC24D9052}" destId="{4A53C96A-97BD-4886-830D-0FB9E52615A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2125F3-D6BB-4808-A7AC-3BC0DCF7EE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40D358F-A80F-4472-A1B8-2542B68A147F}">
      <dgm:prSet/>
      <dgm:spPr/>
      <dgm:t>
        <a:bodyPr/>
        <a:lstStyle/>
        <a:p>
          <a:r>
            <a:rPr lang="es-HN"/>
            <a:t>Mostrarte excesivamente seguro de ti mismo o bien, resultar arrogante o incluso agresivo.</a:t>
          </a:r>
          <a:endParaRPr lang="en-US"/>
        </a:p>
      </dgm:t>
    </dgm:pt>
    <dgm:pt modelId="{670000D3-203D-4400-8093-99242E6963A4}" type="parTrans" cxnId="{EA924CB1-9533-43CC-BAA9-C6ACFDB027C2}">
      <dgm:prSet/>
      <dgm:spPr/>
      <dgm:t>
        <a:bodyPr/>
        <a:lstStyle/>
        <a:p>
          <a:endParaRPr lang="en-US"/>
        </a:p>
      </dgm:t>
    </dgm:pt>
    <dgm:pt modelId="{E976D2A5-0D99-4879-8183-09BAC7F6DEC4}" type="sibTrans" cxnId="{EA924CB1-9533-43CC-BAA9-C6ACFDB027C2}">
      <dgm:prSet/>
      <dgm:spPr/>
      <dgm:t>
        <a:bodyPr/>
        <a:lstStyle/>
        <a:p>
          <a:endParaRPr lang="en-US"/>
        </a:p>
      </dgm:t>
    </dgm:pt>
    <dgm:pt modelId="{109548B9-CEC3-4AAC-B695-0FB8686B0F59}">
      <dgm:prSet/>
      <dgm:spPr/>
      <dgm:t>
        <a:bodyPr/>
        <a:lstStyle/>
        <a:p>
          <a:r>
            <a:rPr lang="es-HN"/>
            <a:t>Ser excesivamente tímido: no mirar a los ojos, responder sólo con monosílabos.</a:t>
          </a:r>
          <a:endParaRPr lang="en-US"/>
        </a:p>
      </dgm:t>
    </dgm:pt>
    <dgm:pt modelId="{D45F536D-E8EA-4BA2-81A9-8524A4A4B573}" type="parTrans" cxnId="{9B1B7730-708E-401A-BB61-76C3A712CEC2}">
      <dgm:prSet/>
      <dgm:spPr/>
      <dgm:t>
        <a:bodyPr/>
        <a:lstStyle/>
        <a:p>
          <a:endParaRPr lang="en-US"/>
        </a:p>
      </dgm:t>
    </dgm:pt>
    <dgm:pt modelId="{FC036373-FB62-4200-BD9E-6499BCCFC21A}" type="sibTrans" cxnId="{9B1B7730-708E-401A-BB61-76C3A712CEC2}">
      <dgm:prSet/>
      <dgm:spPr/>
      <dgm:t>
        <a:bodyPr/>
        <a:lstStyle/>
        <a:p>
          <a:endParaRPr lang="en-US"/>
        </a:p>
      </dgm:t>
    </dgm:pt>
    <dgm:pt modelId="{B73569B3-2E26-47AB-9CFB-62F7F2B2570C}">
      <dgm:prSet/>
      <dgm:spPr/>
      <dgm:t>
        <a:bodyPr/>
        <a:lstStyle/>
        <a:p>
          <a:r>
            <a:rPr lang="es-HN"/>
            <a:t>Presentarte con un aspecto incorrecto, poco cuidado o poco limpio.</a:t>
          </a:r>
          <a:endParaRPr lang="en-US"/>
        </a:p>
      </dgm:t>
    </dgm:pt>
    <dgm:pt modelId="{F75E1600-31E7-4B03-8240-ED14AAAEEAD5}" type="parTrans" cxnId="{E84F6C77-52D1-46B4-96C7-C6415665FF46}">
      <dgm:prSet/>
      <dgm:spPr/>
      <dgm:t>
        <a:bodyPr/>
        <a:lstStyle/>
        <a:p>
          <a:endParaRPr lang="en-US"/>
        </a:p>
      </dgm:t>
    </dgm:pt>
    <dgm:pt modelId="{B5005BF0-59FE-4984-9314-0128DA4C9FB1}" type="sibTrans" cxnId="{E84F6C77-52D1-46B4-96C7-C6415665FF46}">
      <dgm:prSet/>
      <dgm:spPr/>
      <dgm:t>
        <a:bodyPr/>
        <a:lstStyle/>
        <a:p>
          <a:endParaRPr lang="en-US"/>
        </a:p>
      </dgm:t>
    </dgm:pt>
    <dgm:pt modelId="{CA543E4C-AEB3-4CE4-8164-E69CC55A4B15}">
      <dgm:prSet/>
      <dgm:spPr/>
      <dgm:t>
        <a:bodyPr/>
        <a:lstStyle/>
        <a:p>
          <a:r>
            <a:rPr lang="es-HN" dirty="0"/>
            <a:t>Hacer comentarios superficiales o juicios de valor aventurados.</a:t>
          </a:r>
          <a:endParaRPr lang="en-US" dirty="0"/>
        </a:p>
      </dgm:t>
    </dgm:pt>
    <dgm:pt modelId="{88F32474-8F1B-476E-BF10-6A18A1EC687D}" type="parTrans" cxnId="{48D18943-7F8B-4063-9F86-A4F72E6C6E92}">
      <dgm:prSet/>
      <dgm:spPr/>
      <dgm:t>
        <a:bodyPr/>
        <a:lstStyle/>
        <a:p>
          <a:endParaRPr lang="en-US"/>
        </a:p>
      </dgm:t>
    </dgm:pt>
    <dgm:pt modelId="{A4A0575A-F330-454B-95B5-9076E9CD1070}" type="sibTrans" cxnId="{48D18943-7F8B-4063-9F86-A4F72E6C6E92}">
      <dgm:prSet/>
      <dgm:spPr/>
      <dgm:t>
        <a:bodyPr/>
        <a:lstStyle/>
        <a:p>
          <a:endParaRPr lang="en-US"/>
        </a:p>
      </dgm:t>
    </dgm:pt>
    <dgm:pt modelId="{B421AEB8-1BB4-4EF3-8BF5-71E6943E29CE}">
      <dgm:prSet/>
      <dgm:spPr/>
      <dgm:t>
        <a:bodyPr/>
        <a:lstStyle/>
        <a:p>
          <a:r>
            <a:rPr lang="es-HN"/>
            <a:t>No ser capaz de justificar todos los elementos del currículum vitae.</a:t>
          </a:r>
          <a:endParaRPr lang="en-US"/>
        </a:p>
      </dgm:t>
    </dgm:pt>
    <dgm:pt modelId="{4F446CC8-B476-4A9B-96EC-E1210D3D6387}" type="parTrans" cxnId="{6A3F9868-9E08-4F6A-B890-42397893930F}">
      <dgm:prSet/>
      <dgm:spPr/>
      <dgm:t>
        <a:bodyPr/>
        <a:lstStyle/>
        <a:p>
          <a:endParaRPr lang="en-US"/>
        </a:p>
      </dgm:t>
    </dgm:pt>
    <dgm:pt modelId="{DD675B37-E69B-4763-9448-0D147DB1498D}" type="sibTrans" cxnId="{6A3F9868-9E08-4F6A-B890-42397893930F}">
      <dgm:prSet/>
      <dgm:spPr/>
      <dgm:t>
        <a:bodyPr/>
        <a:lstStyle/>
        <a:p>
          <a:endParaRPr lang="en-US"/>
        </a:p>
      </dgm:t>
    </dgm:pt>
    <dgm:pt modelId="{E93E019D-0408-4711-8E69-ED95AC89D9C2}">
      <dgm:prSet/>
      <dgm:spPr/>
      <dgm:t>
        <a:bodyPr/>
        <a:lstStyle/>
        <a:p>
          <a:r>
            <a:rPr lang="es-HN"/>
            <a:t>Parecer demasiado inflexible o poco adaptable a la situación de la empresa.</a:t>
          </a:r>
          <a:endParaRPr lang="en-US"/>
        </a:p>
      </dgm:t>
    </dgm:pt>
    <dgm:pt modelId="{B3CD49A2-3B2B-48B1-8336-41AC55CCC849}" type="parTrans" cxnId="{FFF82793-A500-43A5-83BE-9DF0785A6D3A}">
      <dgm:prSet/>
      <dgm:spPr/>
      <dgm:t>
        <a:bodyPr/>
        <a:lstStyle/>
        <a:p>
          <a:endParaRPr lang="en-US"/>
        </a:p>
      </dgm:t>
    </dgm:pt>
    <dgm:pt modelId="{0666D339-97AE-43EF-840B-77138D1A4598}" type="sibTrans" cxnId="{FFF82793-A500-43A5-83BE-9DF0785A6D3A}">
      <dgm:prSet/>
      <dgm:spPr/>
      <dgm:t>
        <a:bodyPr/>
        <a:lstStyle/>
        <a:p>
          <a:endParaRPr lang="en-US"/>
        </a:p>
      </dgm:t>
    </dgm:pt>
    <dgm:pt modelId="{234A44CF-1945-408C-ADA1-B970F429330E}" type="pres">
      <dgm:prSet presAssocID="{592125F3-D6BB-4808-A7AC-3BC0DCF7EEEC}" presName="linear" presStyleCnt="0">
        <dgm:presLayoutVars>
          <dgm:animLvl val="lvl"/>
          <dgm:resizeHandles val="exact"/>
        </dgm:presLayoutVars>
      </dgm:prSet>
      <dgm:spPr/>
    </dgm:pt>
    <dgm:pt modelId="{DB0222A8-AC4A-4237-A5A0-9F0762A8F17B}" type="pres">
      <dgm:prSet presAssocID="{340D358F-A80F-4472-A1B8-2542B68A147F}" presName="parentText" presStyleLbl="node1" presStyleIdx="0" presStyleCnt="6">
        <dgm:presLayoutVars>
          <dgm:chMax val="0"/>
          <dgm:bulletEnabled val="1"/>
        </dgm:presLayoutVars>
      </dgm:prSet>
      <dgm:spPr/>
    </dgm:pt>
    <dgm:pt modelId="{580AD91E-6870-4550-835B-1823F9B47A8C}" type="pres">
      <dgm:prSet presAssocID="{E976D2A5-0D99-4879-8183-09BAC7F6DEC4}" presName="spacer" presStyleCnt="0"/>
      <dgm:spPr/>
    </dgm:pt>
    <dgm:pt modelId="{90E965CA-1FFE-4D14-9EB3-90D9652B941A}" type="pres">
      <dgm:prSet presAssocID="{109548B9-CEC3-4AAC-B695-0FB8686B0F59}" presName="parentText" presStyleLbl="node1" presStyleIdx="1" presStyleCnt="6">
        <dgm:presLayoutVars>
          <dgm:chMax val="0"/>
          <dgm:bulletEnabled val="1"/>
        </dgm:presLayoutVars>
      </dgm:prSet>
      <dgm:spPr/>
    </dgm:pt>
    <dgm:pt modelId="{13FAD4AE-97F8-445E-8872-BC685EA5AB93}" type="pres">
      <dgm:prSet presAssocID="{FC036373-FB62-4200-BD9E-6499BCCFC21A}" presName="spacer" presStyleCnt="0"/>
      <dgm:spPr/>
    </dgm:pt>
    <dgm:pt modelId="{15280D6D-8742-4CDA-B042-066ECA972415}" type="pres">
      <dgm:prSet presAssocID="{B73569B3-2E26-47AB-9CFB-62F7F2B2570C}" presName="parentText" presStyleLbl="node1" presStyleIdx="2" presStyleCnt="6">
        <dgm:presLayoutVars>
          <dgm:chMax val="0"/>
          <dgm:bulletEnabled val="1"/>
        </dgm:presLayoutVars>
      </dgm:prSet>
      <dgm:spPr/>
    </dgm:pt>
    <dgm:pt modelId="{32135E28-8E20-4FD8-BE47-79BB1C3D0E07}" type="pres">
      <dgm:prSet presAssocID="{B5005BF0-59FE-4984-9314-0128DA4C9FB1}" presName="spacer" presStyleCnt="0"/>
      <dgm:spPr/>
    </dgm:pt>
    <dgm:pt modelId="{6A07F40F-DE00-4B79-8AED-01697211E61B}" type="pres">
      <dgm:prSet presAssocID="{CA543E4C-AEB3-4CE4-8164-E69CC55A4B15}" presName="parentText" presStyleLbl="node1" presStyleIdx="3" presStyleCnt="6">
        <dgm:presLayoutVars>
          <dgm:chMax val="0"/>
          <dgm:bulletEnabled val="1"/>
        </dgm:presLayoutVars>
      </dgm:prSet>
      <dgm:spPr/>
    </dgm:pt>
    <dgm:pt modelId="{735EE80F-5A8C-47CB-A357-D9000D7981FC}" type="pres">
      <dgm:prSet presAssocID="{A4A0575A-F330-454B-95B5-9076E9CD1070}" presName="spacer" presStyleCnt="0"/>
      <dgm:spPr/>
    </dgm:pt>
    <dgm:pt modelId="{E89B8C40-C3F0-40A1-84DE-E2CAAF238369}" type="pres">
      <dgm:prSet presAssocID="{B421AEB8-1BB4-4EF3-8BF5-71E6943E29CE}" presName="parentText" presStyleLbl="node1" presStyleIdx="4" presStyleCnt="6">
        <dgm:presLayoutVars>
          <dgm:chMax val="0"/>
          <dgm:bulletEnabled val="1"/>
        </dgm:presLayoutVars>
      </dgm:prSet>
      <dgm:spPr/>
    </dgm:pt>
    <dgm:pt modelId="{6A343C0E-DD1F-4414-9E76-AF34A9093001}" type="pres">
      <dgm:prSet presAssocID="{DD675B37-E69B-4763-9448-0D147DB1498D}" presName="spacer" presStyleCnt="0"/>
      <dgm:spPr/>
    </dgm:pt>
    <dgm:pt modelId="{1C3FDFAB-5F54-41E9-B321-97C835516C84}" type="pres">
      <dgm:prSet presAssocID="{E93E019D-0408-4711-8E69-ED95AC89D9C2}" presName="parentText" presStyleLbl="node1" presStyleIdx="5" presStyleCnt="6">
        <dgm:presLayoutVars>
          <dgm:chMax val="0"/>
          <dgm:bulletEnabled val="1"/>
        </dgm:presLayoutVars>
      </dgm:prSet>
      <dgm:spPr/>
    </dgm:pt>
  </dgm:ptLst>
  <dgm:cxnLst>
    <dgm:cxn modelId="{9B1B7730-708E-401A-BB61-76C3A712CEC2}" srcId="{592125F3-D6BB-4808-A7AC-3BC0DCF7EEEC}" destId="{109548B9-CEC3-4AAC-B695-0FB8686B0F59}" srcOrd="1" destOrd="0" parTransId="{D45F536D-E8EA-4BA2-81A9-8524A4A4B573}" sibTransId="{FC036373-FB62-4200-BD9E-6499BCCFC21A}"/>
    <dgm:cxn modelId="{48D18943-7F8B-4063-9F86-A4F72E6C6E92}" srcId="{592125F3-D6BB-4808-A7AC-3BC0DCF7EEEC}" destId="{CA543E4C-AEB3-4CE4-8164-E69CC55A4B15}" srcOrd="3" destOrd="0" parTransId="{88F32474-8F1B-476E-BF10-6A18A1EC687D}" sibTransId="{A4A0575A-F330-454B-95B5-9076E9CD1070}"/>
    <dgm:cxn modelId="{7F29A845-DE82-43BE-BB80-A2583C8903A3}" type="presOf" srcId="{E93E019D-0408-4711-8E69-ED95AC89D9C2}" destId="{1C3FDFAB-5F54-41E9-B321-97C835516C84}" srcOrd="0" destOrd="0" presId="urn:microsoft.com/office/officeart/2005/8/layout/vList2"/>
    <dgm:cxn modelId="{6A3F9868-9E08-4F6A-B890-42397893930F}" srcId="{592125F3-D6BB-4808-A7AC-3BC0DCF7EEEC}" destId="{B421AEB8-1BB4-4EF3-8BF5-71E6943E29CE}" srcOrd="4" destOrd="0" parTransId="{4F446CC8-B476-4A9B-96EC-E1210D3D6387}" sibTransId="{DD675B37-E69B-4763-9448-0D147DB1498D}"/>
    <dgm:cxn modelId="{D9AB7B55-7772-4FA8-A54B-5B0F247BC874}" type="presOf" srcId="{592125F3-D6BB-4808-A7AC-3BC0DCF7EEEC}" destId="{234A44CF-1945-408C-ADA1-B970F429330E}" srcOrd="0" destOrd="0" presId="urn:microsoft.com/office/officeart/2005/8/layout/vList2"/>
    <dgm:cxn modelId="{E84F6C77-52D1-46B4-96C7-C6415665FF46}" srcId="{592125F3-D6BB-4808-A7AC-3BC0DCF7EEEC}" destId="{B73569B3-2E26-47AB-9CFB-62F7F2B2570C}" srcOrd="2" destOrd="0" parTransId="{F75E1600-31E7-4B03-8240-ED14AAAEEAD5}" sibTransId="{B5005BF0-59FE-4984-9314-0128DA4C9FB1}"/>
    <dgm:cxn modelId="{993D747A-4E15-4DEB-844F-B9A296C26B85}" type="presOf" srcId="{109548B9-CEC3-4AAC-B695-0FB8686B0F59}" destId="{90E965CA-1FFE-4D14-9EB3-90D9652B941A}" srcOrd="0" destOrd="0" presId="urn:microsoft.com/office/officeart/2005/8/layout/vList2"/>
    <dgm:cxn modelId="{F1002188-298C-42BA-920C-D23C4786D67A}" type="presOf" srcId="{CA543E4C-AEB3-4CE4-8164-E69CC55A4B15}" destId="{6A07F40F-DE00-4B79-8AED-01697211E61B}" srcOrd="0" destOrd="0" presId="urn:microsoft.com/office/officeart/2005/8/layout/vList2"/>
    <dgm:cxn modelId="{EC59ED8B-34E9-48A5-96AA-C45A6BD61521}" type="presOf" srcId="{340D358F-A80F-4472-A1B8-2542B68A147F}" destId="{DB0222A8-AC4A-4237-A5A0-9F0762A8F17B}" srcOrd="0" destOrd="0" presId="urn:microsoft.com/office/officeart/2005/8/layout/vList2"/>
    <dgm:cxn modelId="{FFF82793-A500-43A5-83BE-9DF0785A6D3A}" srcId="{592125F3-D6BB-4808-A7AC-3BC0DCF7EEEC}" destId="{E93E019D-0408-4711-8E69-ED95AC89D9C2}" srcOrd="5" destOrd="0" parTransId="{B3CD49A2-3B2B-48B1-8336-41AC55CCC849}" sibTransId="{0666D339-97AE-43EF-840B-77138D1A4598}"/>
    <dgm:cxn modelId="{EA924CB1-9533-43CC-BAA9-C6ACFDB027C2}" srcId="{592125F3-D6BB-4808-A7AC-3BC0DCF7EEEC}" destId="{340D358F-A80F-4472-A1B8-2542B68A147F}" srcOrd="0" destOrd="0" parTransId="{670000D3-203D-4400-8093-99242E6963A4}" sibTransId="{E976D2A5-0D99-4879-8183-09BAC7F6DEC4}"/>
    <dgm:cxn modelId="{551A4CBB-C542-43AC-B019-893FAA3D6A72}" type="presOf" srcId="{B421AEB8-1BB4-4EF3-8BF5-71E6943E29CE}" destId="{E89B8C40-C3F0-40A1-84DE-E2CAAF238369}" srcOrd="0" destOrd="0" presId="urn:microsoft.com/office/officeart/2005/8/layout/vList2"/>
    <dgm:cxn modelId="{B66A25F0-4ADB-4779-B7E9-4AB8D442454F}" type="presOf" srcId="{B73569B3-2E26-47AB-9CFB-62F7F2B2570C}" destId="{15280D6D-8742-4CDA-B042-066ECA972415}" srcOrd="0" destOrd="0" presId="urn:microsoft.com/office/officeart/2005/8/layout/vList2"/>
    <dgm:cxn modelId="{E5967739-B1B1-44FD-B20F-333C7971761C}" type="presParOf" srcId="{234A44CF-1945-408C-ADA1-B970F429330E}" destId="{DB0222A8-AC4A-4237-A5A0-9F0762A8F17B}" srcOrd="0" destOrd="0" presId="urn:microsoft.com/office/officeart/2005/8/layout/vList2"/>
    <dgm:cxn modelId="{70B3DE7D-4443-4CCE-9BA4-824661D89F98}" type="presParOf" srcId="{234A44CF-1945-408C-ADA1-B970F429330E}" destId="{580AD91E-6870-4550-835B-1823F9B47A8C}" srcOrd="1" destOrd="0" presId="urn:microsoft.com/office/officeart/2005/8/layout/vList2"/>
    <dgm:cxn modelId="{0BBC0A41-FC6B-4F77-83AC-6D56461C14AA}" type="presParOf" srcId="{234A44CF-1945-408C-ADA1-B970F429330E}" destId="{90E965CA-1FFE-4D14-9EB3-90D9652B941A}" srcOrd="2" destOrd="0" presId="urn:microsoft.com/office/officeart/2005/8/layout/vList2"/>
    <dgm:cxn modelId="{8D46357E-25C4-40D9-9D1B-1D7277C22F46}" type="presParOf" srcId="{234A44CF-1945-408C-ADA1-B970F429330E}" destId="{13FAD4AE-97F8-445E-8872-BC685EA5AB93}" srcOrd="3" destOrd="0" presId="urn:microsoft.com/office/officeart/2005/8/layout/vList2"/>
    <dgm:cxn modelId="{58580FDA-B78E-47F4-A4AE-9A0C4489D21D}" type="presParOf" srcId="{234A44CF-1945-408C-ADA1-B970F429330E}" destId="{15280D6D-8742-4CDA-B042-066ECA972415}" srcOrd="4" destOrd="0" presId="urn:microsoft.com/office/officeart/2005/8/layout/vList2"/>
    <dgm:cxn modelId="{A0D7BEAF-5F48-4724-A882-9A04DE4D8764}" type="presParOf" srcId="{234A44CF-1945-408C-ADA1-B970F429330E}" destId="{32135E28-8E20-4FD8-BE47-79BB1C3D0E07}" srcOrd="5" destOrd="0" presId="urn:microsoft.com/office/officeart/2005/8/layout/vList2"/>
    <dgm:cxn modelId="{0269DFE3-E32A-4DD1-BB02-9229F78751DB}" type="presParOf" srcId="{234A44CF-1945-408C-ADA1-B970F429330E}" destId="{6A07F40F-DE00-4B79-8AED-01697211E61B}" srcOrd="6" destOrd="0" presId="urn:microsoft.com/office/officeart/2005/8/layout/vList2"/>
    <dgm:cxn modelId="{412BCE5D-4CDD-4A80-8D83-8AE0A4C0DD6D}" type="presParOf" srcId="{234A44CF-1945-408C-ADA1-B970F429330E}" destId="{735EE80F-5A8C-47CB-A357-D9000D7981FC}" srcOrd="7" destOrd="0" presId="urn:microsoft.com/office/officeart/2005/8/layout/vList2"/>
    <dgm:cxn modelId="{9BF4E33E-CB85-492E-9E23-6CB25422603B}" type="presParOf" srcId="{234A44CF-1945-408C-ADA1-B970F429330E}" destId="{E89B8C40-C3F0-40A1-84DE-E2CAAF238369}" srcOrd="8" destOrd="0" presId="urn:microsoft.com/office/officeart/2005/8/layout/vList2"/>
    <dgm:cxn modelId="{2D1B9AF3-08FB-4F0B-A7E3-563B7F949789}" type="presParOf" srcId="{234A44CF-1945-408C-ADA1-B970F429330E}" destId="{6A343C0E-DD1F-4414-9E76-AF34A9093001}" srcOrd="9" destOrd="0" presId="urn:microsoft.com/office/officeart/2005/8/layout/vList2"/>
    <dgm:cxn modelId="{D9E9BAEB-46CF-4E29-B591-8D1FD10AFA8D}" type="presParOf" srcId="{234A44CF-1945-408C-ADA1-B970F429330E}" destId="{1C3FDFAB-5F54-41E9-B321-97C835516C8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FC2373-7C42-457A-B31A-71FA80297C1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43D7FFB-21B1-4D33-8560-2A6CD56CE301}">
      <dgm:prSet/>
      <dgm:spPr/>
      <dgm:t>
        <a:bodyPr/>
        <a:lstStyle/>
        <a:p>
          <a:r>
            <a:rPr lang="es-HN" dirty="0"/>
            <a:t>Los entrevistadores te harán preguntas sobre tu formación, experiencia profesional y competencias, con el objetivo de valorar si eres la persona adecuada para el empleo.</a:t>
          </a:r>
          <a:br>
            <a:rPr lang="es-HN" dirty="0"/>
          </a:br>
          <a:endParaRPr lang="en-US" dirty="0"/>
        </a:p>
      </dgm:t>
    </dgm:pt>
    <dgm:pt modelId="{5773D381-BA23-4556-BEEC-ED3C4AB8DB2E}" type="parTrans" cxnId="{4FC9CC75-2B3F-426A-B547-BEA301D018A0}">
      <dgm:prSet/>
      <dgm:spPr/>
      <dgm:t>
        <a:bodyPr/>
        <a:lstStyle/>
        <a:p>
          <a:endParaRPr lang="en-US"/>
        </a:p>
      </dgm:t>
    </dgm:pt>
    <dgm:pt modelId="{E826357D-0E4A-4275-8F98-3AD20F4FE195}" type="sibTrans" cxnId="{4FC9CC75-2B3F-426A-B547-BEA301D018A0}">
      <dgm:prSet/>
      <dgm:spPr/>
      <dgm:t>
        <a:bodyPr/>
        <a:lstStyle/>
        <a:p>
          <a:endParaRPr lang="en-US"/>
        </a:p>
      </dgm:t>
    </dgm:pt>
    <dgm:pt modelId="{5D6AA08E-DE52-4628-8045-7AE9B2DD7232}">
      <dgm:prSet/>
      <dgm:spPr/>
      <dgm:t>
        <a:bodyPr/>
        <a:lstStyle/>
        <a:p>
          <a:r>
            <a:rPr lang="es-HN"/>
            <a:t>"¿Crees que tienes suficiente formación para el puesto?“</a:t>
          </a:r>
          <a:endParaRPr lang="en-US"/>
        </a:p>
      </dgm:t>
    </dgm:pt>
    <dgm:pt modelId="{4CF095EC-3A66-4058-9657-2C22F9EB853D}" type="parTrans" cxnId="{51326B36-001D-4E48-88AD-7857F48D9824}">
      <dgm:prSet/>
      <dgm:spPr/>
      <dgm:t>
        <a:bodyPr/>
        <a:lstStyle/>
        <a:p>
          <a:endParaRPr lang="en-US"/>
        </a:p>
      </dgm:t>
    </dgm:pt>
    <dgm:pt modelId="{B8F0241B-5993-4DED-8E6F-F5657C7E9FD9}" type="sibTrans" cxnId="{51326B36-001D-4E48-88AD-7857F48D9824}">
      <dgm:prSet/>
      <dgm:spPr/>
      <dgm:t>
        <a:bodyPr/>
        <a:lstStyle/>
        <a:p>
          <a:endParaRPr lang="en-US"/>
        </a:p>
      </dgm:t>
    </dgm:pt>
    <dgm:pt modelId="{B2231F15-0392-4EAD-8761-4A9162364CED}">
      <dgm:prSet/>
      <dgm:spPr/>
      <dgm:t>
        <a:bodyPr/>
        <a:lstStyle/>
        <a:p>
          <a:r>
            <a:rPr lang="es-HN"/>
            <a:t>Transmite que siempre te preocupas por estar informado y al día, que conoces el sector. Aprovecha para mostrar que tienes conocimientos adquiridos gracias a tu experiencia.</a:t>
          </a:r>
          <a:endParaRPr lang="en-US"/>
        </a:p>
      </dgm:t>
    </dgm:pt>
    <dgm:pt modelId="{A0013B41-6B30-4BE3-B915-F07DBD79BD8C}" type="parTrans" cxnId="{72FCA26F-DE63-4F68-BC36-DF861662EE62}">
      <dgm:prSet/>
      <dgm:spPr/>
      <dgm:t>
        <a:bodyPr/>
        <a:lstStyle/>
        <a:p>
          <a:endParaRPr lang="en-US"/>
        </a:p>
      </dgm:t>
    </dgm:pt>
    <dgm:pt modelId="{737D31E9-1B04-4FB1-BC5A-E30DB9A4812D}" type="sibTrans" cxnId="{72FCA26F-DE63-4F68-BC36-DF861662EE62}">
      <dgm:prSet/>
      <dgm:spPr/>
      <dgm:t>
        <a:bodyPr/>
        <a:lstStyle/>
        <a:p>
          <a:endParaRPr lang="en-US"/>
        </a:p>
      </dgm:t>
    </dgm:pt>
    <dgm:pt modelId="{1CE6B7E5-257F-408B-A783-6776280D9EB3}">
      <dgm:prSet/>
      <dgm:spPr/>
      <dgm:t>
        <a:bodyPr/>
        <a:lstStyle/>
        <a:p>
          <a:r>
            <a:rPr lang="es-HN"/>
            <a:t>A menudo, plantean cuestiones para profundizar en aquellos aspectos más débiles de tu currículum. A continuación tienes las claves para responder adecuadamente a algunas de las preguntas más difíciles. Preguntas relacionadas con tu formación y experiencia</a:t>
          </a:r>
          <a:endParaRPr lang="en-US"/>
        </a:p>
      </dgm:t>
    </dgm:pt>
    <dgm:pt modelId="{640F54BC-73C7-45CA-A013-74FEAD1BE74D}" type="parTrans" cxnId="{4AF16655-8894-4C78-B7E4-266D1E29C41F}">
      <dgm:prSet/>
      <dgm:spPr/>
      <dgm:t>
        <a:bodyPr/>
        <a:lstStyle/>
        <a:p>
          <a:endParaRPr lang="en-US"/>
        </a:p>
      </dgm:t>
    </dgm:pt>
    <dgm:pt modelId="{B05699B1-C886-48D1-8C22-BB0067754BA1}" type="sibTrans" cxnId="{4AF16655-8894-4C78-B7E4-266D1E29C41F}">
      <dgm:prSet/>
      <dgm:spPr/>
      <dgm:t>
        <a:bodyPr/>
        <a:lstStyle/>
        <a:p>
          <a:endParaRPr lang="en-US"/>
        </a:p>
      </dgm:t>
    </dgm:pt>
    <dgm:pt modelId="{FDC2D1C2-C9D1-444A-B2F7-C7A287AA73E5}" type="pres">
      <dgm:prSet presAssocID="{03FC2373-7C42-457A-B31A-71FA80297C18}" presName="linear" presStyleCnt="0">
        <dgm:presLayoutVars>
          <dgm:animLvl val="lvl"/>
          <dgm:resizeHandles val="exact"/>
        </dgm:presLayoutVars>
      </dgm:prSet>
      <dgm:spPr/>
    </dgm:pt>
    <dgm:pt modelId="{DA115209-081C-4476-A85C-0CF691C9D787}" type="pres">
      <dgm:prSet presAssocID="{D43D7FFB-21B1-4D33-8560-2A6CD56CE301}" presName="parentText" presStyleLbl="node1" presStyleIdx="0" presStyleCnt="4">
        <dgm:presLayoutVars>
          <dgm:chMax val="0"/>
          <dgm:bulletEnabled val="1"/>
        </dgm:presLayoutVars>
      </dgm:prSet>
      <dgm:spPr/>
    </dgm:pt>
    <dgm:pt modelId="{52AB12DA-8A9C-443D-ABF8-3FB071A6613B}" type="pres">
      <dgm:prSet presAssocID="{E826357D-0E4A-4275-8F98-3AD20F4FE195}" presName="spacer" presStyleCnt="0"/>
      <dgm:spPr/>
    </dgm:pt>
    <dgm:pt modelId="{41156CCF-7044-4C54-A6DD-BFACF14FE1D2}" type="pres">
      <dgm:prSet presAssocID="{1CE6B7E5-257F-408B-A783-6776280D9EB3}" presName="parentText" presStyleLbl="node1" presStyleIdx="1" presStyleCnt="4">
        <dgm:presLayoutVars>
          <dgm:chMax val="0"/>
          <dgm:bulletEnabled val="1"/>
        </dgm:presLayoutVars>
      </dgm:prSet>
      <dgm:spPr/>
    </dgm:pt>
    <dgm:pt modelId="{84D3D195-0E50-4550-8F41-BA586558CBE9}" type="pres">
      <dgm:prSet presAssocID="{B05699B1-C886-48D1-8C22-BB0067754BA1}" presName="spacer" presStyleCnt="0"/>
      <dgm:spPr/>
    </dgm:pt>
    <dgm:pt modelId="{24F69382-83E0-47F3-B650-4A447F031770}" type="pres">
      <dgm:prSet presAssocID="{5D6AA08E-DE52-4628-8045-7AE9B2DD7232}" presName="parentText" presStyleLbl="node1" presStyleIdx="2" presStyleCnt="4">
        <dgm:presLayoutVars>
          <dgm:chMax val="0"/>
          <dgm:bulletEnabled val="1"/>
        </dgm:presLayoutVars>
      </dgm:prSet>
      <dgm:spPr/>
    </dgm:pt>
    <dgm:pt modelId="{484EFC8D-DAAF-472A-B615-750E73A5A6CB}" type="pres">
      <dgm:prSet presAssocID="{B8F0241B-5993-4DED-8E6F-F5657C7E9FD9}" presName="spacer" presStyleCnt="0"/>
      <dgm:spPr/>
    </dgm:pt>
    <dgm:pt modelId="{EBF867E6-5887-4C81-AC63-12C21E106251}" type="pres">
      <dgm:prSet presAssocID="{B2231F15-0392-4EAD-8761-4A9162364CED}" presName="parentText" presStyleLbl="node1" presStyleIdx="3" presStyleCnt="4">
        <dgm:presLayoutVars>
          <dgm:chMax val="0"/>
          <dgm:bulletEnabled val="1"/>
        </dgm:presLayoutVars>
      </dgm:prSet>
      <dgm:spPr/>
    </dgm:pt>
  </dgm:ptLst>
  <dgm:cxnLst>
    <dgm:cxn modelId="{9BD2EF1E-475C-4FA5-A387-2D044EB35A3D}" type="presOf" srcId="{D43D7FFB-21B1-4D33-8560-2A6CD56CE301}" destId="{DA115209-081C-4476-A85C-0CF691C9D787}" srcOrd="0" destOrd="0" presId="urn:microsoft.com/office/officeart/2005/8/layout/vList2"/>
    <dgm:cxn modelId="{783D6420-79A6-4CBE-AAAE-9BF3FF90E41E}" type="presOf" srcId="{03FC2373-7C42-457A-B31A-71FA80297C18}" destId="{FDC2D1C2-C9D1-444A-B2F7-C7A287AA73E5}" srcOrd="0" destOrd="0" presId="urn:microsoft.com/office/officeart/2005/8/layout/vList2"/>
    <dgm:cxn modelId="{51326B36-001D-4E48-88AD-7857F48D9824}" srcId="{03FC2373-7C42-457A-B31A-71FA80297C18}" destId="{5D6AA08E-DE52-4628-8045-7AE9B2DD7232}" srcOrd="2" destOrd="0" parTransId="{4CF095EC-3A66-4058-9657-2C22F9EB853D}" sibTransId="{B8F0241B-5993-4DED-8E6F-F5657C7E9FD9}"/>
    <dgm:cxn modelId="{D3D29B5B-2E40-40A9-B56A-A9C3E3B93975}" type="presOf" srcId="{5D6AA08E-DE52-4628-8045-7AE9B2DD7232}" destId="{24F69382-83E0-47F3-B650-4A447F031770}" srcOrd="0" destOrd="0" presId="urn:microsoft.com/office/officeart/2005/8/layout/vList2"/>
    <dgm:cxn modelId="{72FCA26F-DE63-4F68-BC36-DF861662EE62}" srcId="{03FC2373-7C42-457A-B31A-71FA80297C18}" destId="{B2231F15-0392-4EAD-8761-4A9162364CED}" srcOrd="3" destOrd="0" parTransId="{A0013B41-6B30-4BE3-B915-F07DBD79BD8C}" sibTransId="{737D31E9-1B04-4FB1-BC5A-E30DB9A4812D}"/>
    <dgm:cxn modelId="{4AF16655-8894-4C78-B7E4-266D1E29C41F}" srcId="{03FC2373-7C42-457A-B31A-71FA80297C18}" destId="{1CE6B7E5-257F-408B-A783-6776280D9EB3}" srcOrd="1" destOrd="0" parTransId="{640F54BC-73C7-45CA-A013-74FEAD1BE74D}" sibTransId="{B05699B1-C886-48D1-8C22-BB0067754BA1}"/>
    <dgm:cxn modelId="{4FC9CC75-2B3F-426A-B547-BEA301D018A0}" srcId="{03FC2373-7C42-457A-B31A-71FA80297C18}" destId="{D43D7FFB-21B1-4D33-8560-2A6CD56CE301}" srcOrd="0" destOrd="0" parTransId="{5773D381-BA23-4556-BEEC-ED3C4AB8DB2E}" sibTransId="{E826357D-0E4A-4275-8F98-3AD20F4FE195}"/>
    <dgm:cxn modelId="{29B569B6-85CF-45B5-A9B0-BB0CCB72EC57}" type="presOf" srcId="{1CE6B7E5-257F-408B-A783-6776280D9EB3}" destId="{41156CCF-7044-4C54-A6DD-BFACF14FE1D2}" srcOrd="0" destOrd="0" presId="urn:microsoft.com/office/officeart/2005/8/layout/vList2"/>
    <dgm:cxn modelId="{C5A015C2-A4B6-416E-853B-53C0BD430F46}" type="presOf" srcId="{B2231F15-0392-4EAD-8761-4A9162364CED}" destId="{EBF867E6-5887-4C81-AC63-12C21E106251}" srcOrd="0" destOrd="0" presId="urn:microsoft.com/office/officeart/2005/8/layout/vList2"/>
    <dgm:cxn modelId="{9C8742CB-7933-450A-8045-35AAF94F613C}" type="presParOf" srcId="{FDC2D1C2-C9D1-444A-B2F7-C7A287AA73E5}" destId="{DA115209-081C-4476-A85C-0CF691C9D787}" srcOrd="0" destOrd="0" presId="urn:microsoft.com/office/officeart/2005/8/layout/vList2"/>
    <dgm:cxn modelId="{BCC2DFE9-F0FD-42AC-A16D-69BBF00F0C34}" type="presParOf" srcId="{FDC2D1C2-C9D1-444A-B2F7-C7A287AA73E5}" destId="{52AB12DA-8A9C-443D-ABF8-3FB071A6613B}" srcOrd="1" destOrd="0" presId="urn:microsoft.com/office/officeart/2005/8/layout/vList2"/>
    <dgm:cxn modelId="{F4F44186-1491-4BAE-A932-EB0864E50354}" type="presParOf" srcId="{FDC2D1C2-C9D1-444A-B2F7-C7A287AA73E5}" destId="{41156CCF-7044-4C54-A6DD-BFACF14FE1D2}" srcOrd="2" destOrd="0" presId="urn:microsoft.com/office/officeart/2005/8/layout/vList2"/>
    <dgm:cxn modelId="{C9CDBF96-116D-4F60-B1D9-7AAD931D3FD1}" type="presParOf" srcId="{FDC2D1C2-C9D1-444A-B2F7-C7A287AA73E5}" destId="{84D3D195-0E50-4550-8F41-BA586558CBE9}" srcOrd="3" destOrd="0" presId="urn:microsoft.com/office/officeart/2005/8/layout/vList2"/>
    <dgm:cxn modelId="{7C77563E-415C-4A7C-9EA9-5F9A964F4A66}" type="presParOf" srcId="{FDC2D1C2-C9D1-444A-B2F7-C7A287AA73E5}" destId="{24F69382-83E0-47F3-B650-4A447F031770}" srcOrd="4" destOrd="0" presId="urn:microsoft.com/office/officeart/2005/8/layout/vList2"/>
    <dgm:cxn modelId="{FED1C977-B50D-4C96-A35A-7469AC1EC1E9}" type="presParOf" srcId="{FDC2D1C2-C9D1-444A-B2F7-C7A287AA73E5}" destId="{484EFC8D-DAAF-472A-B615-750E73A5A6CB}" srcOrd="5" destOrd="0" presId="urn:microsoft.com/office/officeart/2005/8/layout/vList2"/>
    <dgm:cxn modelId="{FA2D2120-755F-4FFC-918E-365243FE98EF}" type="presParOf" srcId="{FDC2D1C2-C9D1-444A-B2F7-C7A287AA73E5}" destId="{EBF867E6-5887-4C81-AC63-12C21E10625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A2D4F03-A074-4340-A223-7C8C689D4A7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151FAB0-FD8A-4CE2-8BD6-FAC0EFBE9DE9}">
      <dgm:prSet/>
      <dgm:spPr/>
      <dgm:t>
        <a:bodyPr/>
        <a:lstStyle/>
        <a:p>
          <a:r>
            <a:rPr lang="es-HN"/>
            <a:t>Veo que no tienes experiencia?“</a:t>
          </a:r>
          <a:endParaRPr lang="en-US"/>
        </a:p>
      </dgm:t>
    </dgm:pt>
    <dgm:pt modelId="{22BB4D15-80E3-4F45-8F0C-A0421A63CBD8}" type="parTrans" cxnId="{1FD4F8CA-897A-43FD-9C11-5553EFC4607A}">
      <dgm:prSet/>
      <dgm:spPr/>
      <dgm:t>
        <a:bodyPr/>
        <a:lstStyle/>
        <a:p>
          <a:endParaRPr lang="en-US"/>
        </a:p>
      </dgm:t>
    </dgm:pt>
    <dgm:pt modelId="{D8A67FD7-A1B8-4A4E-8F29-4305AE3FB967}" type="sibTrans" cxnId="{1FD4F8CA-897A-43FD-9C11-5553EFC4607A}">
      <dgm:prSet/>
      <dgm:spPr/>
      <dgm:t>
        <a:bodyPr/>
        <a:lstStyle/>
        <a:p>
          <a:endParaRPr lang="en-US"/>
        </a:p>
      </dgm:t>
    </dgm:pt>
    <dgm:pt modelId="{90DFF5B5-D318-46ED-AC24-B724FE82224E}">
      <dgm:prSet/>
      <dgm:spPr/>
      <dgm:t>
        <a:bodyPr/>
        <a:lstStyle/>
        <a:p>
          <a:r>
            <a:rPr lang="es-HN"/>
            <a:t>Pon en valor tus conocimientos relacionados con el puesto de trabajo y la voluntad de poder aplicarlos. Destaca otras actividades que has realizado, como el voluntariado.</a:t>
          </a:r>
          <a:endParaRPr lang="en-US"/>
        </a:p>
      </dgm:t>
    </dgm:pt>
    <dgm:pt modelId="{258670EC-C19F-4509-8B40-3B83F6B98686}" type="parTrans" cxnId="{C30F6B45-0E61-4536-8726-E50042A4ACC0}">
      <dgm:prSet/>
      <dgm:spPr/>
      <dgm:t>
        <a:bodyPr/>
        <a:lstStyle/>
        <a:p>
          <a:endParaRPr lang="en-US"/>
        </a:p>
      </dgm:t>
    </dgm:pt>
    <dgm:pt modelId="{84F1F5D8-5D86-44E0-BEB1-F0BD1339BF5D}" type="sibTrans" cxnId="{C30F6B45-0E61-4536-8726-E50042A4ACC0}">
      <dgm:prSet/>
      <dgm:spPr/>
      <dgm:t>
        <a:bodyPr/>
        <a:lstStyle/>
        <a:p>
          <a:endParaRPr lang="en-US"/>
        </a:p>
      </dgm:t>
    </dgm:pt>
    <dgm:pt modelId="{16D1622A-8528-425E-86C4-D1F315C59BAD}">
      <dgm:prSet/>
      <dgm:spPr/>
      <dgm:t>
        <a:bodyPr/>
        <a:lstStyle/>
        <a:p>
          <a:r>
            <a:rPr lang="es-HN"/>
            <a:t>"¿Por qué has estado tanto tiempo sin trabajar?“</a:t>
          </a:r>
          <a:endParaRPr lang="en-US"/>
        </a:p>
      </dgm:t>
    </dgm:pt>
    <dgm:pt modelId="{FAEE0E30-8191-4E67-9876-3FC7935967C4}" type="parTrans" cxnId="{32ABB296-EE81-4AC7-8E2E-0468AACBADB2}">
      <dgm:prSet/>
      <dgm:spPr/>
      <dgm:t>
        <a:bodyPr/>
        <a:lstStyle/>
        <a:p>
          <a:endParaRPr lang="en-US"/>
        </a:p>
      </dgm:t>
    </dgm:pt>
    <dgm:pt modelId="{45E001EB-BA0D-47BD-BBB0-88846142ECBB}" type="sibTrans" cxnId="{32ABB296-EE81-4AC7-8E2E-0468AACBADB2}">
      <dgm:prSet/>
      <dgm:spPr/>
      <dgm:t>
        <a:bodyPr/>
        <a:lstStyle/>
        <a:p>
          <a:endParaRPr lang="en-US"/>
        </a:p>
      </dgm:t>
    </dgm:pt>
    <dgm:pt modelId="{6077D0A1-058B-4227-B592-B987DEDEF7E3}">
      <dgm:prSet/>
      <dgm:spPr/>
      <dgm:t>
        <a:bodyPr/>
        <a:lstStyle/>
        <a:p>
          <a:r>
            <a:rPr lang="es-HN"/>
            <a:t>Intenta ser positivo y no caer en frases como "no he encontrado empleo". Muestra cómo has aprovechado el tiempo durante este tiempo de desempleo, haciendo cursos, voluntariado, etc. Remarca el interés por la empresa y el puesto de trabajo y tu disponibilidad inmediata de incorporación.</a:t>
          </a:r>
          <a:endParaRPr lang="en-US"/>
        </a:p>
      </dgm:t>
    </dgm:pt>
    <dgm:pt modelId="{C56161DD-90E0-4AA3-9D99-0C72ABC78F8D}" type="parTrans" cxnId="{038CE381-D928-45C5-AF6B-B35CAE1F7915}">
      <dgm:prSet/>
      <dgm:spPr/>
      <dgm:t>
        <a:bodyPr/>
        <a:lstStyle/>
        <a:p>
          <a:endParaRPr lang="en-US"/>
        </a:p>
      </dgm:t>
    </dgm:pt>
    <dgm:pt modelId="{54B0529C-2C4A-474E-830D-31B107E2D7B0}" type="sibTrans" cxnId="{038CE381-D928-45C5-AF6B-B35CAE1F7915}">
      <dgm:prSet/>
      <dgm:spPr/>
      <dgm:t>
        <a:bodyPr/>
        <a:lstStyle/>
        <a:p>
          <a:endParaRPr lang="en-US"/>
        </a:p>
      </dgm:t>
    </dgm:pt>
    <dgm:pt modelId="{69C0DB78-762C-4DB7-8B9B-C93610727BFE}" type="pres">
      <dgm:prSet presAssocID="{EA2D4F03-A074-4340-A223-7C8C689D4A76}" presName="linear" presStyleCnt="0">
        <dgm:presLayoutVars>
          <dgm:animLvl val="lvl"/>
          <dgm:resizeHandles val="exact"/>
        </dgm:presLayoutVars>
      </dgm:prSet>
      <dgm:spPr/>
    </dgm:pt>
    <dgm:pt modelId="{0305976C-490E-4968-9FB8-5D2F0FE78EAA}" type="pres">
      <dgm:prSet presAssocID="{E151FAB0-FD8A-4CE2-8BD6-FAC0EFBE9DE9}" presName="parentText" presStyleLbl="node1" presStyleIdx="0" presStyleCnt="4">
        <dgm:presLayoutVars>
          <dgm:chMax val="0"/>
          <dgm:bulletEnabled val="1"/>
        </dgm:presLayoutVars>
      </dgm:prSet>
      <dgm:spPr/>
    </dgm:pt>
    <dgm:pt modelId="{6887D2BA-9AF7-431A-A4A1-A5B0A329C7A6}" type="pres">
      <dgm:prSet presAssocID="{D8A67FD7-A1B8-4A4E-8F29-4305AE3FB967}" presName="spacer" presStyleCnt="0"/>
      <dgm:spPr/>
    </dgm:pt>
    <dgm:pt modelId="{3DCC8547-9861-465F-B1D6-0DE374230DB9}" type="pres">
      <dgm:prSet presAssocID="{90DFF5B5-D318-46ED-AC24-B724FE82224E}" presName="parentText" presStyleLbl="node1" presStyleIdx="1" presStyleCnt="4">
        <dgm:presLayoutVars>
          <dgm:chMax val="0"/>
          <dgm:bulletEnabled val="1"/>
        </dgm:presLayoutVars>
      </dgm:prSet>
      <dgm:spPr/>
    </dgm:pt>
    <dgm:pt modelId="{EFF04D8E-04C1-4907-B1E8-E3DFA386357E}" type="pres">
      <dgm:prSet presAssocID="{84F1F5D8-5D86-44E0-BEB1-F0BD1339BF5D}" presName="spacer" presStyleCnt="0"/>
      <dgm:spPr/>
    </dgm:pt>
    <dgm:pt modelId="{76A8A6BD-9E88-41EA-BE7D-51C9DD39D13F}" type="pres">
      <dgm:prSet presAssocID="{16D1622A-8528-425E-86C4-D1F315C59BAD}" presName="parentText" presStyleLbl="node1" presStyleIdx="2" presStyleCnt="4">
        <dgm:presLayoutVars>
          <dgm:chMax val="0"/>
          <dgm:bulletEnabled val="1"/>
        </dgm:presLayoutVars>
      </dgm:prSet>
      <dgm:spPr/>
    </dgm:pt>
    <dgm:pt modelId="{A9C769B9-0647-4BF8-A98F-F6CDF57E9D4D}" type="pres">
      <dgm:prSet presAssocID="{45E001EB-BA0D-47BD-BBB0-88846142ECBB}" presName="spacer" presStyleCnt="0"/>
      <dgm:spPr/>
    </dgm:pt>
    <dgm:pt modelId="{CFBDA771-6DB1-4709-B5E2-3886DBDDF965}" type="pres">
      <dgm:prSet presAssocID="{6077D0A1-058B-4227-B592-B987DEDEF7E3}" presName="parentText" presStyleLbl="node1" presStyleIdx="3" presStyleCnt="4">
        <dgm:presLayoutVars>
          <dgm:chMax val="0"/>
          <dgm:bulletEnabled val="1"/>
        </dgm:presLayoutVars>
      </dgm:prSet>
      <dgm:spPr/>
    </dgm:pt>
  </dgm:ptLst>
  <dgm:cxnLst>
    <dgm:cxn modelId="{0F3CDB0A-D540-4289-BB85-02D4714203C8}" type="presOf" srcId="{16D1622A-8528-425E-86C4-D1F315C59BAD}" destId="{76A8A6BD-9E88-41EA-BE7D-51C9DD39D13F}" srcOrd="0" destOrd="0" presId="urn:microsoft.com/office/officeart/2005/8/layout/vList2"/>
    <dgm:cxn modelId="{2DD00014-7F5F-4618-B4B9-49A4BB451539}" type="presOf" srcId="{EA2D4F03-A074-4340-A223-7C8C689D4A76}" destId="{69C0DB78-762C-4DB7-8B9B-C93610727BFE}" srcOrd="0" destOrd="0" presId="urn:microsoft.com/office/officeart/2005/8/layout/vList2"/>
    <dgm:cxn modelId="{16D5B542-4D1A-4A89-9655-F70C7B24C724}" type="presOf" srcId="{E151FAB0-FD8A-4CE2-8BD6-FAC0EFBE9DE9}" destId="{0305976C-490E-4968-9FB8-5D2F0FE78EAA}" srcOrd="0" destOrd="0" presId="urn:microsoft.com/office/officeart/2005/8/layout/vList2"/>
    <dgm:cxn modelId="{C30F6B45-0E61-4536-8726-E50042A4ACC0}" srcId="{EA2D4F03-A074-4340-A223-7C8C689D4A76}" destId="{90DFF5B5-D318-46ED-AC24-B724FE82224E}" srcOrd="1" destOrd="0" parTransId="{258670EC-C19F-4509-8B40-3B83F6B98686}" sibTransId="{84F1F5D8-5D86-44E0-BEB1-F0BD1339BF5D}"/>
    <dgm:cxn modelId="{2A409248-5D42-4126-ABA3-C4E974750BA3}" type="presOf" srcId="{90DFF5B5-D318-46ED-AC24-B724FE82224E}" destId="{3DCC8547-9861-465F-B1D6-0DE374230DB9}" srcOrd="0" destOrd="0" presId="urn:microsoft.com/office/officeart/2005/8/layout/vList2"/>
    <dgm:cxn modelId="{038CE381-D928-45C5-AF6B-B35CAE1F7915}" srcId="{EA2D4F03-A074-4340-A223-7C8C689D4A76}" destId="{6077D0A1-058B-4227-B592-B987DEDEF7E3}" srcOrd="3" destOrd="0" parTransId="{C56161DD-90E0-4AA3-9D99-0C72ABC78F8D}" sibTransId="{54B0529C-2C4A-474E-830D-31B107E2D7B0}"/>
    <dgm:cxn modelId="{32ABB296-EE81-4AC7-8E2E-0468AACBADB2}" srcId="{EA2D4F03-A074-4340-A223-7C8C689D4A76}" destId="{16D1622A-8528-425E-86C4-D1F315C59BAD}" srcOrd="2" destOrd="0" parTransId="{FAEE0E30-8191-4E67-9876-3FC7935967C4}" sibTransId="{45E001EB-BA0D-47BD-BBB0-88846142ECBB}"/>
    <dgm:cxn modelId="{1FD4F8CA-897A-43FD-9C11-5553EFC4607A}" srcId="{EA2D4F03-A074-4340-A223-7C8C689D4A76}" destId="{E151FAB0-FD8A-4CE2-8BD6-FAC0EFBE9DE9}" srcOrd="0" destOrd="0" parTransId="{22BB4D15-80E3-4F45-8F0C-A0421A63CBD8}" sibTransId="{D8A67FD7-A1B8-4A4E-8F29-4305AE3FB967}"/>
    <dgm:cxn modelId="{EF6B7ED7-405D-487C-8098-CC98DBBC3601}" type="presOf" srcId="{6077D0A1-058B-4227-B592-B987DEDEF7E3}" destId="{CFBDA771-6DB1-4709-B5E2-3886DBDDF965}" srcOrd="0" destOrd="0" presId="urn:microsoft.com/office/officeart/2005/8/layout/vList2"/>
    <dgm:cxn modelId="{12AA059B-0E80-4E00-B73B-9F0907C694DE}" type="presParOf" srcId="{69C0DB78-762C-4DB7-8B9B-C93610727BFE}" destId="{0305976C-490E-4968-9FB8-5D2F0FE78EAA}" srcOrd="0" destOrd="0" presId="urn:microsoft.com/office/officeart/2005/8/layout/vList2"/>
    <dgm:cxn modelId="{10485777-F87D-41AD-B2AB-20C047E1C61A}" type="presParOf" srcId="{69C0DB78-762C-4DB7-8B9B-C93610727BFE}" destId="{6887D2BA-9AF7-431A-A4A1-A5B0A329C7A6}" srcOrd="1" destOrd="0" presId="urn:microsoft.com/office/officeart/2005/8/layout/vList2"/>
    <dgm:cxn modelId="{57183904-00C5-4FD7-AC30-37D3EFFFA101}" type="presParOf" srcId="{69C0DB78-762C-4DB7-8B9B-C93610727BFE}" destId="{3DCC8547-9861-465F-B1D6-0DE374230DB9}" srcOrd="2" destOrd="0" presId="urn:microsoft.com/office/officeart/2005/8/layout/vList2"/>
    <dgm:cxn modelId="{F4067C59-8AE0-4C4E-9648-E832CC150193}" type="presParOf" srcId="{69C0DB78-762C-4DB7-8B9B-C93610727BFE}" destId="{EFF04D8E-04C1-4907-B1E8-E3DFA386357E}" srcOrd="3" destOrd="0" presId="urn:microsoft.com/office/officeart/2005/8/layout/vList2"/>
    <dgm:cxn modelId="{70B6EEA3-FB5D-4660-9FC6-77518D19D995}" type="presParOf" srcId="{69C0DB78-762C-4DB7-8B9B-C93610727BFE}" destId="{76A8A6BD-9E88-41EA-BE7D-51C9DD39D13F}" srcOrd="4" destOrd="0" presId="urn:microsoft.com/office/officeart/2005/8/layout/vList2"/>
    <dgm:cxn modelId="{1588E061-7A69-4896-901A-30AF08A597D0}" type="presParOf" srcId="{69C0DB78-762C-4DB7-8B9B-C93610727BFE}" destId="{A9C769B9-0647-4BF8-A98F-F6CDF57E9D4D}" srcOrd="5" destOrd="0" presId="urn:microsoft.com/office/officeart/2005/8/layout/vList2"/>
    <dgm:cxn modelId="{8A57BA28-0F4A-4765-88A7-437AD4F1AA0D}" type="presParOf" srcId="{69C0DB78-762C-4DB7-8B9B-C93610727BFE}" destId="{CFBDA771-6DB1-4709-B5E2-3886DBDDF96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FC889BE-8601-48CE-8E6F-5904E1093AA4}"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DC778A29-DE47-4F1E-9A52-A061C2AB8EF1}">
      <dgm:prSet/>
      <dgm:spPr/>
      <dgm:t>
        <a:bodyPr/>
        <a:lstStyle/>
        <a:p>
          <a:r>
            <a:rPr lang="es-HN"/>
            <a:t>Saludo: "Estimados Sres..."</a:t>
          </a:r>
          <a:endParaRPr lang="en-US"/>
        </a:p>
      </dgm:t>
    </dgm:pt>
    <dgm:pt modelId="{0E60CB1D-C580-4D17-ADB3-9D80BF8D04B7}" type="parTrans" cxnId="{2C6D5BA5-3351-413D-9C1E-D2DC6368FF1C}">
      <dgm:prSet/>
      <dgm:spPr/>
      <dgm:t>
        <a:bodyPr/>
        <a:lstStyle/>
        <a:p>
          <a:endParaRPr lang="en-US"/>
        </a:p>
      </dgm:t>
    </dgm:pt>
    <dgm:pt modelId="{32B9429F-C7D0-4D26-9101-C461B375CA12}" type="sibTrans" cxnId="{2C6D5BA5-3351-413D-9C1E-D2DC6368FF1C}">
      <dgm:prSet/>
      <dgm:spPr/>
      <dgm:t>
        <a:bodyPr/>
        <a:lstStyle/>
        <a:p>
          <a:endParaRPr lang="en-US"/>
        </a:p>
      </dgm:t>
    </dgm:pt>
    <dgm:pt modelId="{4DB93B19-D24A-4A45-8117-D7A35F34D068}">
      <dgm:prSet/>
      <dgm:spPr/>
      <dgm:t>
        <a:bodyPr/>
        <a:lstStyle/>
        <a:p>
          <a:r>
            <a:rPr lang="es-HN"/>
            <a:t>Por qué enviás la carta: haciendo referencia a qué búsqueda en particular envías esta carta de presentación. En caso de ser necesario poner la referencia de la búsqueda y detallar dónde la has visto.</a:t>
          </a:r>
          <a:endParaRPr lang="en-US"/>
        </a:p>
      </dgm:t>
    </dgm:pt>
    <dgm:pt modelId="{491CF8B8-DE26-42F1-B8B5-A24F7DCEBEB5}" type="parTrans" cxnId="{6CDDEEDF-0299-4CAD-9AAF-F622E3CBFDCB}">
      <dgm:prSet/>
      <dgm:spPr/>
      <dgm:t>
        <a:bodyPr/>
        <a:lstStyle/>
        <a:p>
          <a:endParaRPr lang="en-US"/>
        </a:p>
      </dgm:t>
    </dgm:pt>
    <dgm:pt modelId="{BE125E56-F708-422A-97BE-DF852F5EA017}" type="sibTrans" cxnId="{6CDDEEDF-0299-4CAD-9AAF-F622E3CBFDCB}">
      <dgm:prSet/>
      <dgm:spPr/>
      <dgm:t>
        <a:bodyPr/>
        <a:lstStyle/>
        <a:p>
          <a:endParaRPr lang="en-US"/>
        </a:p>
      </dgm:t>
    </dgm:pt>
    <dgm:pt modelId="{BD9FE549-E662-4F7E-BF00-0A9A211EC0D7}">
      <dgm:prSet/>
      <dgm:spPr/>
      <dgm:t>
        <a:bodyPr/>
        <a:lstStyle/>
        <a:p>
          <a:r>
            <a:rPr lang="es-HN"/>
            <a:t>Resumen de tu perfil profesional: Es importante no transcribir el CV. Lo más puntual que debés poner es tu nombre, en qué estás especializado y tu experiencia relevante para el puesto en cuestión. Algunos logros siempre ayudan. ¡Sé breve!</a:t>
          </a:r>
          <a:endParaRPr lang="en-US"/>
        </a:p>
      </dgm:t>
    </dgm:pt>
    <dgm:pt modelId="{B7835D08-A93E-496F-BF7C-B324615278D4}" type="parTrans" cxnId="{FA0161FD-4EA8-41BC-8B93-26BDBE224A81}">
      <dgm:prSet/>
      <dgm:spPr/>
      <dgm:t>
        <a:bodyPr/>
        <a:lstStyle/>
        <a:p>
          <a:endParaRPr lang="en-US"/>
        </a:p>
      </dgm:t>
    </dgm:pt>
    <dgm:pt modelId="{104B6BA4-96C6-4078-B382-B8C059B8F191}" type="sibTrans" cxnId="{FA0161FD-4EA8-41BC-8B93-26BDBE224A81}">
      <dgm:prSet/>
      <dgm:spPr/>
      <dgm:t>
        <a:bodyPr/>
        <a:lstStyle/>
        <a:p>
          <a:endParaRPr lang="en-US"/>
        </a:p>
      </dgm:t>
    </dgm:pt>
    <dgm:pt modelId="{0C78AB2F-D6BB-4CD3-B6C3-BC91795460B9}" type="pres">
      <dgm:prSet presAssocID="{8FC889BE-8601-48CE-8E6F-5904E1093AA4}" presName="linear" presStyleCnt="0">
        <dgm:presLayoutVars>
          <dgm:animLvl val="lvl"/>
          <dgm:resizeHandles val="exact"/>
        </dgm:presLayoutVars>
      </dgm:prSet>
      <dgm:spPr/>
    </dgm:pt>
    <dgm:pt modelId="{81551B5E-EF6A-4FE8-8755-7C6CC2442CC3}" type="pres">
      <dgm:prSet presAssocID="{DC778A29-DE47-4F1E-9A52-A061C2AB8EF1}" presName="parentText" presStyleLbl="node1" presStyleIdx="0" presStyleCnt="3">
        <dgm:presLayoutVars>
          <dgm:chMax val="0"/>
          <dgm:bulletEnabled val="1"/>
        </dgm:presLayoutVars>
      </dgm:prSet>
      <dgm:spPr/>
    </dgm:pt>
    <dgm:pt modelId="{50BE924C-FEF5-49D0-B92C-ACBAB7F16FE4}" type="pres">
      <dgm:prSet presAssocID="{32B9429F-C7D0-4D26-9101-C461B375CA12}" presName="spacer" presStyleCnt="0"/>
      <dgm:spPr/>
    </dgm:pt>
    <dgm:pt modelId="{E9254E9D-DC6B-4A0B-82B3-9490AA000344}" type="pres">
      <dgm:prSet presAssocID="{4DB93B19-D24A-4A45-8117-D7A35F34D068}" presName="parentText" presStyleLbl="node1" presStyleIdx="1" presStyleCnt="3">
        <dgm:presLayoutVars>
          <dgm:chMax val="0"/>
          <dgm:bulletEnabled val="1"/>
        </dgm:presLayoutVars>
      </dgm:prSet>
      <dgm:spPr/>
    </dgm:pt>
    <dgm:pt modelId="{4FC65032-B37B-4D75-9D2B-D5B9246190DF}" type="pres">
      <dgm:prSet presAssocID="{BE125E56-F708-422A-97BE-DF852F5EA017}" presName="spacer" presStyleCnt="0"/>
      <dgm:spPr/>
    </dgm:pt>
    <dgm:pt modelId="{D83376DA-C194-43A7-9B88-CC5C6410A0C2}" type="pres">
      <dgm:prSet presAssocID="{BD9FE549-E662-4F7E-BF00-0A9A211EC0D7}" presName="parentText" presStyleLbl="node1" presStyleIdx="2" presStyleCnt="3">
        <dgm:presLayoutVars>
          <dgm:chMax val="0"/>
          <dgm:bulletEnabled val="1"/>
        </dgm:presLayoutVars>
      </dgm:prSet>
      <dgm:spPr/>
    </dgm:pt>
  </dgm:ptLst>
  <dgm:cxnLst>
    <dgm:cxn modelId="{5B5C660E-A8A8-4E43-A1E2-F6DB2083D79F}" type="presOf" srcId="{DC778A29-DE47-4F1E-9A52-A061C2AB8EF1}" destId="{81551B5E-EF6A-4FE8-8755-7C6CC2442CC3}" srcOrd="0" destOrd="0" presId="urn:microsoft.com/office/officeart/2005/8/layout/vList2"/>
    <dgm:cxn modelId="{B7109C33-9AC6-4599-87A4-C1C023BBC5FD}" type="presOf" srcId="{BD9FE549-E662-4F7E-BF00-0A9A211EC0D7}" destId="{D83376DA-C194-43A7-9B88-CC5C6410A0C2}" srcOrd="0" destOrd="0" presId="urn:microsoft.com/office/officeart/2005/8/layout/vList2"/>
    <dgm:cxn modelId="{DE26835D-67C5-4AE3-8F4B-2D14608C9C66}" type="presOf" srcId="{8FC889BE-8601-48CE-8E6F-5904E1093AA4}" destId="{0C78AB2F-D6BB-4CD3-B6C3-BC91795460B9}" srcOrd="0" destOrd="0" presId="urn:microsoft.com/office/officeart/2005/8/layout/vList2"/>
    <dgm:cxn modelId="{2C6D5BA5-3351-413D-9C1E-D2DC6368FF1C}" srcId="{8FC889BE-8601-48CE-8E6F-5904E1093AA4}" destId="{DC778A29-DE47-4F1E-9A52-A061C2AB8EF1}" srcOrd="0" destOrd="0" parTransId="{0E60CB1D-C580-4D17-ADB3-9D80BF8D04B7}" sibTransId="{32B9429F-C7D0-4D26-9101-C461B375CA12}"/>
    <dgm:cxn modelId="{1A27E4AF-B8BA-40F2-B05E-1FBE1C646D01}" type="presOf" srcId="{4DB93B19-D24A-4A45-8117-D7A35F34D068}" destId="{E9254E9D-DC6B-4A0B-82B3-9490AA000344}" srcOrd="0" destOrd="0" presId="urn:microsoft.com/office/officeart/2005/8/layout/vList2"/>
    <dgm:cxn modelId="{6CDDEEDF-0299-4CAD-9AAF-F622E3CBFDCB}" srcId="{8FC889BE-8601-48CE-8E6F-5904E1093AA4}" destId="{4DB93B19-D24A-4A45-8117-D7A35F34D068}" srcOrd="1" destOrd="0" parTransId="{491CF8B8-DE26-42F1-B8B5-A24F7DCEBEB5}" sibTransId="{BE125E56-F708-422A-97BE-DF852F5EA017}"/>
    <dgm:cxn modelId="{FA0161FD-4EA8-41BC-8B93-26BDBE224A81}" srcId="{8FC889BE-8601-48CE-8E6F-5904E1093AA4}" destId="{BD9FE549-E662-4F7E-BF00-0A9A211EC0D7}" srcOrd="2" destOrd="0" parTransId="{B7835D08-A93E-496F-BF7C-B324615278D4}" sibTransId="{104B6BA4-96C6-4078-B382-B8C059B8F191}"/>
    <dgm:cxn modelId="{3F1BE6FB-76B5-410F-9484-A58FA3A12A75}" type="presParOf" srcId="{0C78AB2F-D6BB-4CD3-B6C3-BC91795460B9}" destId="{81551B5E-EF6A-4FE8-8755-7C6CC2442CC3}" srcOrd="0" destOrd="0" presId="urn:microsoft.com/office/officeart/2005/8/layout/vList2"/>
    <dgm:cxn modelId="{39B901C0-D5F5-4E32-A54B-E50C5D439AF7}" type="presParOf" srcId="{0C78AB2F-D6BB-4CD3-B6C3-BC91795460B9}" destId="{50BE924C-FEF5-49D0-B92C-ACBAB7F16FE4}" srcOrd="1" destOrd="0" presId="urn:microsoft.com/office/officeart/2005/8/layout/vList2"/>
    <dgm:cxn modelId="{B1F35E1B-5DEE-4F50-9A79-2294852BC19F}" type="presParOf" srcId="{0C78AB2F-D6BB-4CD3-B6C3-BC91795460B9}" destId="{E9254E9D-DC6B-4A0B-82B3-9490AA000344}" srcOrd="2" destOrd="0" presId="urn:microsoft.com/office/officeart/2005/8/layout/vList2"/>
    <dgm:cxn modelId="{B44600F6-3DB2-4A34-9EC8-FA5FEC643FD5}" type="presParOf" srcId="{0C78AB2F-D6BB-4CD3-B6C3-BC91795460B9}" destId="{4FC65032-B37B-4D75-9D2B-D5B9246190DF}" srcOrd="3" destOrd="0" presId="urn:microsoft.com/office/officeart/2005/8/layout/vList2"/>
    <dgm:cxn modelId="{99781C4A-376F-4654-B72C-2F7AAFB24B43}" type="presParOf" srcId="{0C78AB2F-D6BB-4CD3-B6C3-BC91795460B9}" destId="{D83376DA-C194-43A7-9B88-CC5C6410A0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C889BE-8601-48CE-8E6F-5904E1093AA4}"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DC778A29-DE47-4F1E-9A52-A061C2AB8EF1}">
      <dgm:prSet/>
      <dgm:spPr/>
      <dgm:t>
        <a:bodyPr/>
        <a:lstStyle/>
        <a:p>
          <a:r>
            <a:rPr lang="es-HN" b="1" dirty="0">
              <a:solidFill>
                <a:srgbClr val="000000"/>
              </a:solidFill>
              <a:latin typeface="hanken-grotesk-bold"/>
            </a:rPr>
            <a:t>Referencia a la empresa:</a:t>
          </a:r>
          <a:r>
            <a:rPr lang="es-HN" dirty="0">
              <a:solidFill>
                <a:srgbClr val="000000"/>
              </a:solidFill>
              <a:latin typeface="hanken-grotesk-regular"/>
            </a:rPr>
            <a:t> </a:t>
          </a:r>
          <a:r>
            <a:rPr lang="es-HN" dirty="0" err="1">
              <a:solidFill>
                <a:srgbClr val="000000"/>
              </a:solidFill>
              <a:latin typeface="hanken-grotesk-regular"/>
            </a:rPr>
            <a:t>Debés</a:t>
          </a:r>
          <a:r>
            <a:rPr lang="es-HN" dirty="0">
              <a:solidFill>
                <a:srgbClr val="000000"/>
              </a:solidFill>
              <a:latin typeface="hanken-grotesk-regular"/>
            </a:rPr>
            <a:t> especificar el "porqué te gusta la empresa en cuestión" o el rubro en caso de no detallar la empresa, demostrará que investigaste sobre el puesto y que </a:t>
          </a:r>
          <a:r>
            <a:rPr lang="es-HN" dirty="0" err="1">
              <a:solidFill>
                <a:srgbClr val="000000"/>
              </a:solidFill>
              <a:latin typeface="hanken-grotesk-regular"/>
            </a:rPr>
            <a:t>tenés</a:t>
          </a:r>
          <a:r>
            <a:rPr lang="es-HN" dirty="0">
              <a:solidFill>
                <a:srgbClr val="000000"/>
              </a:solidFill>
              <a:latin typeface="hanken-grotesk-regular"/>
            </a:rPr>
            <a:t> motivaciones para crecer en el mismo.</a:t>
          </a:r>
          <a:endParaRPr lang="en-US" dirty="0"/>
        </a:p>
      </dgm:t>
    </dgm:pt>
    <dgm:pt modelId="{0E60CB1D-C580-4D17-ADB3-9D80BF8D04B7}" type="parTrans" cxnId="{2C6D5BA5-3351-413D-9C1E-D2DC6368FF1C}">
      <dgm:prSet/>
      <dgm:spPr/>
      <dgm:t>
        <a:bodyPr/>
        <a:lstStyle/>
        <a:p>
          <a:endParaRPr lang="en-US"/>
        </a:p>
      </dgm:t>
    </dgm:pt>
    <dgm:pt modelId="{32B9429F-C7D0-4D26-9101-C461B375CA12}" type="sibTrans" cxnId="{2C6D5BA5-3351-413D-9C1E-D2DC6368FF1C}">
      <dgm:prSet/>
      <dgm:spPr/>
      <dgm:t>
        <a:bodyPr/>
        <a:lstStyle/>
        <a:p>
          <a:endParaRPr lang="en-US"/>
        </a:p>
      </dgm:t>
    </dgm:pt>
    <dgm:pt modelId="{4DB93B19-D24A-4A45-8117-D7A35F34D068}">
      <dgm:prSet/>
      <dgm:spPr/>
      <dgm:t>
        <a:bodyPr/>
        <a:lstStyle/>
        <a:p>
          <a:r>
            <a:rPr lang="es-HN" b="1" dirty="0">
              <a:solidFill>
                <a:srgbClr val="000000"/>
              </a:solidFill>
              <a:latin typeface="hanken-grotesk-bold"/>
            </a:rPr>
            <a:t>Llamar a la acción:</a:t>
          </a:r>
          <a:r>
            <a:rPr lang="es-HN" dirty="0">
              <a:solidFill>
                <a:srgbClr val="000000"/>
              </a:solidFill>
              <a:latin typeface="hanken-grotesk-regular"/>
            </a:rPr>
            <a:t> Son algunas pocas palabras disparadoras que hacen que el selector crea que debe llamarte. Por ejemplo: "Me gustaría poder concretar una reunión en donde pueda ahondar en mi experiencia profesional".</a:t>
          </a:r>
          <a:endParaRPr lang="en-US" dirty="0"/>
        </a:p>
      </dgm:t>
    </dgm:pt>
    <dgm:pt modelId="{491CF8B8-DE26-42F1-B8B5-A24F7DCEBEB5}" type="parTrans" cxnId="{6CDDEEDF-0299-4CAD-9AAF-F622E3CBFDCB}">
      <dgm:prSet/>
      <dgm:spPr/>
      <dgm:t>
        <a:bodyPr/>
        <a:lstStyle/>
        <a:p>
          <a:endParaRPr lang="en-US"/>
        </a:p>
      </dgm:t>
    </dgm:pt>
    <dgm:pt modelId="{BE125E56-F708-422A-97BE-DF852F5EA017}" type="sibTrans" cxnId="{6CDDEEDF-0299-4CAD-9AAF-F622E3CBFDCB}">
      <dgm:prSet/>
      <dgm:spPr/>
      <dgm:t>
        <a:bodyPr/>
        <a:lstStyle/>
        <a:p>
          <a:endParaRPr lang="en-US"/>
        </a:p>
      </dgm:t>
    </dgm:pt>
    <dgm:pt modelId="{BD9FE549-E662-4F7E-BF00-0A9A211EC0D7}">
      <dgm:prSet/>
      <dgm:spPr/>
      <dgm:t>
        <a:bodyPr/>
        <a:lstStyle/>
        <a:p>
          <a:r>
            <a:rPr lang="es-HN" b="1" dirty="0">
              <a:solidFill>
                <a:srgbClr val="000000"/>
              </a:solidFill>
              <a:latin typeface="hanken-grotesk-bold"/>
            </a:rPr>
            <a:t>Despedida:</a:t>
          </a:r>
          <a:r>
            <a:rPr lang="es-HN" dirty="0">
              <a:solidFill>
                <a:srgbClr val="000000"/>
              </a:solidFill>
              <a:latin typeface="hanken-grotesk-regular"/>
            </a:rPr>
            <a:t> Ser atento y educado en el cierre de tu carta de presentación e incluir una despedida en la que te pongas a disposición de la empresa. Por ejemplo: "Los saluda atentamente (tu nombre). Quedo a la espera de sus noticias, etc."</a:t>
          </a:r>
          <a:endParaRPr lang="en-US" dirty="0"/>
        </a:p>
      </dgm:t>
    </dgm:pt>
    <dgm:pt modelId="{B7835D08-A93E-496F-BF7C-B324615278D4}" type="parTrans" cxnId="{FA0161FD-4EA8-41BC-8B93-26BDBE224A81}">
      <dgm:prSet/>
      <dgm:spPr/>
      <dgm:t>
        <a:bodyPr/>
        <a:lstStyle/>
        <a:p>
          <a:endParaRPr lang="en-US"/>
        </a:p>
      </dgm:t>
    </dgm:pt>
    <dgm:pt modelId="{104B6BA4-96C6-4078-B382-B8C059B8F191}" type="sibTrans" cxnId="{FA0161FD-4EA8-41BC-8B93-26BDBE224A81}">
      <dgm:prSet/>
      <dgm:spPr/>
      <dgm:t>
        <a:bodyPr/>
        <a:lstStyle/>
        <a:p>
          <a:endParaRPr lang="en-US"/>
        </a:p>
      </dgm:t>
    </dgm:pt>
    <dgm:pt modelId="{7293745C-FBBA-48DB-BB70-3503EA724D5C}">
      <dgm:prSet/>
      <dgm:spPr/>
      <dgm:t>
        <a:bodyPr/>
        <a:lstStyle/>
        <a:p>
          <a:r>
            <a:rPr lang="es-HN" b="1">
              <a:solidFill>
                <a:srgbClr val="000000"/>
              </a:solidFill>
              <a:latin typeface="hanken-grotesk-bold"/>
            </a:rPr>
            <a:t>Datos personales:</a:t>
          </a:r>
          <a:r>
            <a:rPr lang="es-HN">
              <a:solidFill>
                <a:srgbClr val="000000"/>
              </a:solidFill>
              <a:latin typeface="hanken-grotesk-regular"/>
            </a:rPr>
            <a:t> Si bien ya se encuentran detallados en el CV, es importante detallarlos (de manera resumida) en la carta, así es más fácil, rápido y práctico ubicarte.</a:t>
          </a:r>
          <a:endParaRPr lang="es-HN" dirty="0">
            <a:solidFill>
              <a:srgbClr val="000000"/>
            </a:solidFill>
            <a:latin typeface="hanken-grotesk-regular"/>
          </a:endParaRPr>
        </a:p>
      </dgm:t>
    </dgm:pt>
    <dgm:pt modelId="{ADC425C4-C71B-4167-B20B-BE23E848DDA2}" type="parTrans" cxnId="{CE96418E-8ECD-40E3-98C2-0F0B60AF2A64}">
      <dgm:prSet/>
      <dgm:spPr/>
      <dgm:t>
        <a:bodyPr/>
        <a:lstStyle/>
        <a:p>
          <a:endParaRPr lang="en-US"/>
        </a:p>
      </dgm:t>
    </dgm:pt>
    <dgm:pt modelId="{8CC25248-EF4F-4612-B145-281E1D21D6AD}" type="sibTrans" cxnId="{CE96418E-8ECD-40E3-98C2-0F0B60AF2A64}">
      <dgm:prSet/>
      <dgm:spPr/>
      <dgm:t>
        <a:bodyPr/>
        <a:lstStyle/>
        <a:p>
          <a:endParaRPr lang="en-US"/>
        </a:p>
      </dgm:t>
    </dgm:pt>
    <dgm:pt modelId="{0C78AB2F-D6BB-4CD3-B6C3-BC91795460B9}" type="pres">
      <dgm:prSet presAssocID="{8FC889BE-8601-48CE-8E6F-5904E1093AA4}" presName="linear" presStyleCnt="0">
        <dgm:presLayoutVars>
          <dgm:animLvl val="lvl"/>
          <dgm:resizeHandles val="exact"/>
        </dgm:presLayoutVars>
      </dgm:prSet>
      <dgm:spPr/>
    </dgm:pt>
    <dgm:pt modelId="{81551B5E-EF6A-4FE8-8755-7C6CC2442CC3}" type="pres">
      <dgm:prSet presAssocID="{DC778A29-DE47-4F1E-9A52-A061C2AB8EF1}" presName="parentText" presStyleLbl="node1" presStyleIdx="0" presStyleCnt="4">
        <dgm:presLayoutVars>
          <dgm:chMax val="0"/>
          <dgm:bulletEnabled val="1"/>
        </dgm:presLayoutVars>
      </dgm:prSet>
      <dgm:spPr/>
    </dgm:pt>
    <dgm:pt modelId="{50BE924C-FEF5-49D0-B92C-ACBAB7F16FE4}" type="pres">
      <dgm:prSet presAssocID="{32B9429F-C7D0-4D26-9101-C461B375CA12}" presName="spacer" presStyleCnt="0"/>
      <dgm:spPr/>
    </dgm:pt>
    <dgm:pt modelId="{E9254E9D-DC6B-4A0B-82B3-9490AA000344}" type="pres">
      <dgm:prSet presAssocID="{4DB93B19-D24A-4A45-8117-D7A35F34D068}" presName="parentText" presStyleLbl="node1" presStyleIdx="1" presStyleCnt="4">
        <dgm:presLayoutVars>
          <dgm:chMax val="0"/>
          <dgm:bulletEnabled val="1"/>
        </dgm:presLayoutVars>
      </dgm:prSet>
      <dgm:spPr/>
    </dgm:pt>
    <dgm:pt modelId="{4FC65032-B37B-4D75-9D2B-D5B9246190DF}" type="pres">
      <dgm:prSet presAssocID="{BE125E56-F708-422A-97BE-DF852F5EA017}" presName="spacer" presStyleCnt="0"/>
      <dgm:spPr/>
    </dgm:pt>
    <dgm:pt modelId="{D83376DA-C194-43A7-9B88-CC5C6410A0C2}" type="pres">
      <dgm:prSet presAssocID="{BD9FE549-E662-4F7E-BF00-0A9A211EC0D7}" presName="parentText" presStyleLbl="node1" presStyleIdx="2" presStyleCnt="4">
        <dgm:presLayoutVars>
          <dgm:chMax val="0"/>
          <dgm:bulletEnabled val="1"/>
        </dgm:presLayoutVars>
      </dgm:prSet>
      <dgm:spPr/>
    </dgm:pt>
    <dgm:pt modelId="{5D258436-48B6-4B51-9FAD-3F7D295D21FC}" type="pres">
      <dgm:prSet presAssocID="{104B6BA4-96C6-4078-B382-B8C059B8F191}" presName="spacer" presStyleCnt="0"/>
      <dgm:spPr/>
    </dgm:pt>
    <dgm:pt modelId="{EBAC2199-794C-44B2-81FF-1C761C5E78F5}" type="pres">
      <dgm:prSet presAssocID="{7293745C-FBBA-48DB-BB70-3503EA724D5C}" presName="parentText" presStyleLbl="node1" presStyleIdx="3" presStyleCnt="4">
        <dgm:presLayoutVars>
          <dgm:chMax val="0"/>
          <dgm:bulletEnabled val="1"/>
        </dgm:presLayoutVars>
      </dgm:prSet>
      <dgm:spPr/>
    </dgm:pt>
  </dgm:ptLst>
  <dgm:cxnLst>
    <dgm:cxn modelId="{5B5C660E-A8A8-4E43-A1E2-F6DB2083D79F}" type="presOf" srcId="{DC778A29-DE47-4F1E-9A52-A061C2AB8EF1}" destId="{81551B5E-EF6A-4FE8-8755-7C6CC2442CC3}" srcOrd="0" destOrd="0" presId="urn:microsoft.com/office/officeart/2005/8/layout/vList2"/>
    <dgm:cxn modelId="{B7109C33-9AC6-4599-87A4-C1C023BBC5FD}" type="presOf" srcId="{BD9FE549-E662-4F7E-BF00-0A9A211EC0D7}" destId="{D83376DA-C194-43A7-9B88-CC5C6410A0C2}" srcOrd="0" destOrd="0" presId="urn:microsoft.com/office/officeart/2005/8/layout/vList2"/>
    <dgm:cxn modelId="{DE26835D-67C5-4AE3-8F4B-2D14608C9C66}" type="presOf" srcId="{8FC889BE-8601-48CE-8E6F-5904E1093AA4}" destId="{0C78AB2F-D6BB-4CD3-B6C3-BC91795460B9}" srcOrd="0" destOrd="0" presId="urn:microsoft.com/office/officeart/2005/8/layout/vList2"/>
    <dgm:cxn modelId="{CE96418E-8ECD-40E3-98C2-0F0B60AF2A64}" srcId="{8FC889BE-8601-48CE-8E6F-5904E1093AA4}" destId="{7293745C-FBBA-48DB-BB70-3503EA724D5C}" srcOrd="3" destOrd="0" parTransId="{ADC425C4-C71B-4167-B20B-BE23E848DDA2}" sibTransId="{8CC25248-EF4F-4612-B145-281E1D21D6AD}"/>
    <dgm:cxn modelId="{2C6D5BA5-3351-413D-9C1E-D2DC6368FF1C}" srcId="{8FC889BE-8601-48CE-8E6F-5904E1093AA4}" destId="{DC778A29-DE47-4F1E-9A52-A061C2AB8EF1}" srcOrd="0" destOrd="0" parTransId="{0E60CB1D-C580-4D17-ADB3-9D80BF8D04B7}" sibTransId="{32B9429F-C7D0-4D26-9101-C461B375CA12}"/>
    <dgm:cxn modelId="{1A27E4AF-B8BA-40F2-B05E-1FBE1C646D01}" type="presOf" srcId="{4DB93B19-D24A-4A45-8117-D7A35F34D068}" destId="{E9254E9D-DC6B-4A0B-82B3-9490AA000344}" srcOrd="0" destOrd="0" presId="urn:microsoft.com/office/officeart/2005/8/layout/vList2"/>
    <dgm:cxn modelId="{6CDDEEDF-0299-4CAD-9AAF-F622E3CBFDCB}" srcId="{8FC889BE-8601-48CE-8E6F-5904E1093AA4}" destId="{4DB93B19-D24A-4A45-8117-D7A35F34D068}" srcOrd="1" destOrd="0" parTransId="{491CF8B8-DE26-42F1-B8B5-A24F7DCEBEB5}" sibTransId="{BE125E56-F708-422A-97BE-DF852F5EA017}"/>
    <dgm:cxn modelId="{45876DF3-40A5-4339-8044-4B408231CA49}" type="presOf" srcId="{7293745C-FBBA-48DB-BB70-3503EA724D5C}" destId="{EBAC2199-794C-44B2-81FF-1C761C5E78F5}" srcOrd="0" destOrd="0" presId="urn:microsoft.com/office/officeart/2005/8/layout/vList2"/>
    <dgm:cxn modelId="{FA0161FD-4EA8-41BC-8B93-26BDBE224A81}" srcId="{8FC889BE-8601-48CE-8E6F-5904E1093AA4}" destId="{BD9FE549-E662-4F7E-BF00-0A9A211EC0D7}" srcOrd="2" destOrd="0" parTransId="{B7835D08-A93E-496F-BF7C-B324615278D4}" sibTransId="{104B6BA4-96C6-4078-B382-B8C059B8F191}"/>
    <dgm:cxn modelId="{3F1BE6FB-76B5-410F-9484-A58FA3A12A75}" type="presParOf" srcId="{0C78AB2F-D6BB-4CD3-B6C3-BC91795460B9}" destId="{81551B5E-EF6A-4FE8-8755-7C6CC2442CC3}" srcOrd="0" destOrd="0" presId="urn:microsoft.com/office/officeart/2005/8/layout/vList2"/>
    <dgm:cxn modelId="{39B901C0-D5F5-4E32-A54B-E50C5D439AF7}" type="presParOf" srcId="{0C78AB2F-D6BB-4CD3-B6C3-BC91795460B9}" destId="{50BE924C-FEF5-49D0-B92C-ACBAB7F16FE4}" srcOrd="1" destOrd="0" presId="urn:microsoft.com/office/officeart/2005/8/layout/vList2"/>
    <dgm:cxn modelId="{B1F35E1B-5DEE-4F50-9A79-2294852BC19F}" type="presParOf" srcId="{0C78AB2F-D6BB-4CD3-B6C3-BC91795460B9}" destId="{E9254E9D-DC6B-4A0B-82B3-9490AA000344}" srcOrd="2" destOrd="0" presId="urn:microsoft.com/office/officeart/2005/8/layout/vList2"/>
    <dgm:cxn modelId="{B44600F6-3DB2-4A34-9EC8-FA5FEC643FD5}" type="presParOf" srcId="{0C78AB2F-D6BB-4CD3-B6C3-BC91795460B9}" destId="{4FC65032-B37B-4D75-9D2B-D5B9246190DF}" srcOrd="3" destOrd="0" presId="urn:microsoft.com/office/officeart/2005/8/layout/vList2"/>
    <dgm:cxn modelId="{99781C4A-376F-4654-B72C-2F7AAFB24B43}" type="presParOf" srcId="{0C78AB2F-D6BB-4CD3-B6C3-BC91795460B9}" destId="{D83376DA-C194-43A7-9B88-CC5C6410A0C2}" srcOrd="4" destOrd="0" presId="urn:microsoft.com/office/officeart/2005/8/layout/vList2"/>
    <dgm:cxn modelId="{AEF9AA31-66C8-420B-9AE7-0A2C11F10DAD}" type="presParOf" srcId="{0C78AB2F-D6BB-4CD3-B6C3-BC91795460B9}" destId="{5D258436-48B6-4B51-9FAD-3F7D295D21FC}" srcOrd="5" destOrd="0" presId="urn:microsoft.com/office/officeart/2005/8/layout/vList2"/>
    <dgm:cxn modelId="{4F6966C6-7138-4A64-9BC3-5BDBF6004820}" type="presParOf" srcId="{0C78AB2F-D6BB-4CD3-B6C3-BC91795460B9}" destId="{EBAC2199-794C-44B2-81FF-1C761C5E78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E9F18-F259-4C55-BEA1-68348403D0F9}">
      <dsp:nvSpPr>
        <dsp:cNvPr id="0" name=""/>
        <dsp:cNvSpPr/>
      </dsp:nvSpPr>
      <dsp:spPr>
        <a:xfrm>
          <a:off x="1320096" y="1129"/>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Tener claro qué puedes ofrecer.</a:t>
          </a:r>
          <a:endParaRPr lang="en-US" sz="2500" kern="1200"/>
        </a:p>
      </dsp:txBody>
      <dsp:txXfrm>
        <a:off x="1320096" y="1129"/>
        <a:ext cx="2840181" cy="1704108"/>
      </dsp:txXfrm>
    </dsp:sp>
    <dsp:sp modelId="{60C8C969-05B4-49D6-A2EE-79BF12B5BFE0}">
      <dsp:nvSpPr>
        <dsp:cNvPr id="0" name=""/>
        <dsp:cNvSpPr/>
      </dsp:nvSpPr>
      <dsp:spPr>
        <a:xfrm>
          <a:off x="4444295" y="1129"/>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Conocer la empresa y el puesto de trabajo vacante.</a:t>
          </a:r>
          <a:endParaRPr lang="en-US" sz="2500" kern="1200"/>
        </a:p>
      </dsp:txBody>
      <dsp:txXfrm>
        <a:off x="4444295" y="1129"/>
        <a:ext cx="2840181" cy="1704108"/>
      </dsp:txXfrm>
    </dsp:sp>
    <dsp:sp modelId="{D4CA4094-666D-432F-8707-713262F59EAF}">
      <dsp:nvSpPr>
        <dsp:cNvPr id="0" name=""/>
        <dsp:cNvSpPr/>
      </dsp:nvSpPr>
      <dsp:spPr>
        <a:xfrm>
          <a:off x="1320096" y="1989256"/>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Preparar preguntas para hacer al entrevistador.</a:t>
          </a:r>
          <a:endParaRPr lang="en-US" sz="2500" kern="1200"/>
        </a:p>
      </dsp:txBody>
      <dsp:txXfrm>
        <a:off x="1320096" y="1989256"/>
        <a:ext cx="2840181" cy="1704108"/>
      </dsp:txXfrm>
    </dsp:sp>
    <dsp:sp modelId="{266A82E2-B6CE-4B09-91DB-027EC2E60331}">
      <dsp:nvSpPr>
        <dsp:cNvPr id="0" name=""/>
        <dsp:cNvSpPr/>
      </dsp:nvSpPr>
      <dsp:spPr>
        <a:xfrm>
          <a:off x="4444295" y="1989256"/>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Recordar los datos y detalles de tu currículum.</a:t>
          </a:r>
          <a:endParaRPr lang="en-US" sz="2500" kern="1200"/>
        </a:p>
      </dsp:txBody>
      <dsp:txXfrm>
        <a:off x="4444295" y="1989256"/>
        <a:ext cx="2840181" cy="1704108"/>
      </dsp:txXfrm>
    </dsp:sp>
    <dsp:sp modelId="{A756182B-9B84-4559-93A5-0E81B082F49E}">
      <dsp:nvSpPr>
        <dsp:cNvPr id="0" name=""/>
        <dsp:cNvSpPr/>
      </dsp:nvSpPr>
      <dsp:spPr>
        <a:xfrm>
          <a:off x="1320096" y="3977383"/>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Cuidar la indumentaria y la higiene personal.</a:t>
          </a:r>
          <a:endParaRPr lang="en-US" sz="2500" kern="1200"/>
        </a:p>
      </dsp:txBody>
      <dsp:txXfrm>
        <a:off x="1320096" y="3977383"/>
        <a:ext cx="2840181" cy="1704108"/>
      </dsp:txXfrm>
    </dsp:sp>
    <dsp:sp modelId="{C0B11A8D-9943-45EC-81CE-456A85431BC6}">
      <dsp:nvSpPr>
        <dsp:cNvPr id="0" name=""/>
        <dsp:cNvSpPr/>
      </dsp:nvSpPr>
      <dsp:spPr>
        <a:xfrm>
          <a:off x="4444295" y="3977383"/>
          <a:ext cx="2840181" cy="17041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a:t>Llevar toda la documentación necesaria.</a:t>
          </a:r>
          <a:endParaRPr lang="en-US" sz="2500" kern="1200"/>
        </a:p>
      </dsp:txBody>
      <dsp:txXfrm>
        <a:off x="4444295" y="3977383"/>
        <a:ext cx="2840181" cy="1704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B9325-5AB2-4FFF-91EB-AFACCE28A907}">
      <dsp:nvSpPr>
        <dsp:cNvPr id="0" name=""/>
        <dsp:cNvSpPr/>
      </dsp:nvSpPr>
      <dsp:spPr>
        <a:xfrm>
          <a:off x="0" y="526623"/>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Mostrar problemas de disponibilidad o de movilidad.</a:t>
          </a:r>
          <a:endParaRPr lang="en-US" sz="2500" kern="1200"/>
        </a:p>
      </dsp:txBody>
      <dsp:txXfrm>
        <a:off x="29271" y="555894"/>
        <a:ext cx="8546031" cy="541083"/>
      </dsp:txXfrm>
    </dsp:sp>
    <dsp:sp modelId="{3B963A36-EAA2-41FE-B56B-F844C7BF97A1}">
      <dsp:nvSpPr>
        <dsp:cNvPr id="0" name=""/>
        <dsp:cNvSpPr/>
      </dsp:nvSpPr>
      <dsp:spPr>
        <a:xfrm>
          <a:off x="0" y="1198248"/>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Dar muestras de agresividad o de poco control.</a:t>
          </a:r>
          <a:endParaRPr lang="en-US" sz="2500" kern="1200"/>
        </a:p>
      </dsp:txBody>
      <dsp:txXfrm>
        <a:off x="29271" y="1227519"/>
        <a:ext cx="8546031" cy="541083"/>
      </dsp:txXfrm>
    </dsp:sp>
    <dsp:sp modelId="{8AB2D7DF-2532-409C-94D8-6548C4600BC0}">
      <dsp:nvSpPr>
        <dsp:cNvPr id="0" name=""/>
        <dsp:cNvSpPr/>
      </dsp:nvSpPr>
      <dsp:spPr>
        <a:xfrm>
          <a:off x="0" y="1869873"/>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Dar muestras de rigidez o de poca adaptabilidad.</a:t>
          </a:r>
          <a:endParaRPr lang="en-US" sz="2500" kern="1200"/>
        </a:p>
      </dsp:txBody>
      <dsp:txXfrm>
        <a:off x="29271" y="1899144"/>
        <a:ext cx="8546031" cy="541083"/>
      </dsp:txXfrm>
    </dsp:sp>
    <dsp:sp modelId="{976FA43A-9C8F-4F93-9D8E-A1EB3F4CFAEB}">
      <dsp:nvSpPr>
        <dsp:cNvPr id="0" name=""/>
        <dsp:cNvSpPr/>
      </dsp:nvSpPr>
      <dsp:spPr>
        <a:xfrm>
          <a:off x="0" y="2541498"/>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Parecer poco responsable.</a:t>
          </a:r>
          <a:endParaRPr lang="en-US" sz="2500" kern="1200"/>
        </a:p>
      </dsp:txBody>
      <dsp:txXfrm>
        <a:off x="29271" y="2570769"/>
        <a:ext cx="8546031" cy="541083"/>
      </dsp:txXfrm>
    </dsp:sp>
    <dsp:sp modelId="{4FEF7D8A-508F-4609-B4F7-1B40FF286295}">
      <dsp:nvSpPr>
        <dsp:cNvPr id="0" name=""/>
        <dsp:cNvSpPr/>
      </dsp:nvSpPr>
      <dsp:spPr>
        <a:xfrm>
          <a:off x="0" y="3213123"/>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Parecer poco dinámico.</a:t>
          </a:r>
          <a:endParaRPr lang="en-US" sz="2500" kern="1200"/>
        </a:p>
      </dsp:txBody>
      <dsp:txXfrm>
        <a:off x="29271" y="3242394"/>
        <a:ext cx="8546031" cy="541083"/>
      </dsp:txXfrm>
    </dsp:sp>
    <dsp:sp modelId="{F6517D08-804A-49C8-B2CC-18154764947A}">
      <dsp:nvSpPr>
        <dsp:cNvPr id="0" name=""/>
        <dsp:cNvSpPr/>
      </dsp:nvSpPr>
      <dsp:spPr>
        <a:xfrm>
          <a:off x="0" y="3884748"/>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Ser impuntual.</a:t>
          </a:r>
          <a:endParaRPr lang="en-US" sz="2500" kern="1200"/>
        </a:p>
      </dsp:txBody>
      <dsp:txXfrm>
        <a:off x="29271" y="3914019"/>
        <a:ext cx="8546031" cy="541083"/>
      </dsp:txXfrm>
    </dsp:sp>
    <dsp:sp modelId="{CFB934A0-BCDC-4E93-AAAB-D317FBF170EA}">
      <dsp:nvSpPr>
        <dsp:cNvPr id="0" name=""/>
        <dsp:cNvSpPr/>
      </dsp:nvSpPr>
      <dsp:spPr>
        <a:xfrm>
          <a:off x="0" y="4556373"/>
          <a:ext cx="8604573" cy="5996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HN" sz="2500" kern="1200"/>
            <a:t>Parecer que no tienes confianza en ti mismo.</a:t>
          </a:r>
          <a:endParaRPr lang="en-US" sz="2500" kern="1200"/>
        </a:p>
      </dsp:txBody>
      <dsp:txXfrm>
        <a:off x="29271" y="4585644"/>
        <a:ext cx="8546031" cy="5410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EB895-351F-44F2-B6E4-AD5205ABC411}">
      <dsp:nvSpPr>
        <dsp:cNvPr id="0" name=""/>
        <dsp:cNvSpPr/>
      </dsp:nvSpPr>
      <dsp:spPr>
        <a:xfrm>
          <a:off x="0" y="59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996C05-D8C3-4EDF-AB9F-BF84263CEA94}">
      <dsp:nvSpPr>
        <dsp:cNvPr id="0" name=""/>
        <dsp:cNvSpPr/>
      </dsp:nvSpPr>
      <dsp:spPr>
        <a:xfrm>
          <a:off x="0" y="59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Ser puntual.</a:t>
          </a:r>
          <a:endParaRPr lang="en-US" sz="2200" kern="1200"/>
        </a:p>
      </dsp:txBody>
      <dsp:txXfrm>
        <a:off x="0" y="598"/>
        <a:ext cx="7002573" cy="490469"/>
      </dsp:txXfrm>
    </dsp:sp>
    <dsp:sp modelId="{02EE75B3-AAE4-4BE7-8FEF-E647A7344B3D}">
      <dsp:nvSpPr>
        <dsp:cNvPr id="0" name=""/>
        <dsp:cNvSpPr/>
      </dsp:nvSpPr>
      <dsp:spPr>
        <a:xfrm>
          <a:off x="0" y="49106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9847CD-7BDE-427C-BC2B-5EB04D1B8B28}">
      <dsp:nvSpPr>
        <dsp:cNvPr id="0" name=""/>
        <dsp:cNvSpPr/>
      </dsp:nvSpPr>
      <dsp:spPr>
        <a:xfrm>
          <a:off x="0" y="49106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Mostrar entusiasmo.</a:t>
          </a:r>
          <a:endParaRPr lang="en-US" sz="2200" kern="1200"/>
        </a:p>
      </dsp:txBody>
      <dsp:txXfrm>
        <a:off x="0" y="491068"/>
        <a:ext cx="7002573" cy="490469"/>
      </dsp:txXfrm>
    </dsp:sp>
    <dsp:sp modelId="{9F213EDE-2A71-4675-B822-8A8AE28E961C}">
      <dsp:nvSpPr>
        <dsp:cNvPr id="0" name=""/>
        <dsp:cNvSpPr/>
      </dsp:nvSpPr>
      <dsp:spPr>
        <a:xfrm>
          <a:off x="0" y="98153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01B91-33BB-4609-B2AD-1A6AC1E92B27}">
      <dsp:nvSpPr>
        <dsp:cNvPr id="0" name=""/>
        <dsp:cNvSpPr/>
      </dsp:nvSpPr>
      <dsp:spPr>
        <a:xfrm>
          <a:off x="0" y="98153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Vestir adecuadamente.</a:t>
          </a:r>
          <a:endParaRPr lang="en-US" sz="2200" kern="1200"/>
        </a:p>
      </dsp:txBody>
      <dsp:txXfrm>
        <a:off x="0" y="981538"/>
        <a:ext cx="7002573" cy="490469"/>
      </dsp:txXfrm>
    </dsp:sp>
    <dsp:sp modelId="{90A4CF8E-9EF0-49FE-BAC3-22DC11F17A43}">
      <dsp:nvSpPr>
        <dsp:cNvPr id="0" name=""/>
        <dsp:cNvSpPr/>
      </dsp:nvSpPr>
      <dsp:spPr>
        <a:xfrm>
          <a:off x="0" y="147200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A098EF-3494-4E95-8106-777A84E472B4}">
      <dsp:nvSpPr>
        <dsp:cNvPr id="0" name=""/>
        <dsp:cNvSpPr/>
      </dsp:nvSpPr>
      <dsp:spPr>
        <a:xfrm>
          <a:off x="0" y="147200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Ser amable.</a:t>
          </a:r>
          <a:endParaRPr lang="en-US" sz="2200" kern="1200"/>
        </a:p>
      </dsp:txBody>
      <dsp:txXfrm>
        <a:off x="0" y="1472008"/>
        <a:ext cx="7002573" cy="490469"/>
      </dsp:txXfrm>
    </dsp:sp>
    <dsp:sp modelId="{D57D9578-7F45-4802-94E8-05C0D188CD8E}">
      <dsp:nvSpPr>
        <dsp:cNvPr id="0" name=""/>
        <dsp:cNvSpPr/>
      </dsp:nvSpPr>
      <dsp:spPr>
        <a:xfrm>
          <a:off x="0" y="196247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65F2DA-17B3-46EF-B05E-36497998C0E7}">
      <dsp:nvSpPr>
        <dsp:cNvPr id="0" name=""/>
        <dsp:cNvSpPr/>
      </dsp:nvSpPr>
      <dsp:spPr>
        <a:xfrm>
          <a:off x="0" y="196247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Saber escuchar.</a:t>
          </a:r>
          <a:endParaRPr lang="en-US" sz="2200" kern="1200"/>
        </a:p>
      </dsp:txBody>
      <dsp:txXfrm>
        <a:off x="0" y="1962478"/>
        <a:ext cx="7002573" cy="490469"/>
      </dsp:txXfrm>
    </dsp:sp>
    <dsp:sp modelId="{13D47DD5-9EE6-48E7-951D-1974C66CDF15}">
      <dsp:nvSpPr>
        <dsp:cNvPr id="0" name=""/>
        <dsp:cNvSpPr/>
      </dsp:nvSpPr>
      <dsp:spPr>
        <a:xfrm>
          <a:off x="0" y="245294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93C382-F7F3-4DA8-98C6-8B5D82428319}">
      <dsp:nvSpPr>
        <dsp:cNvPr id="0" name=""/>
        <dsp:cNvSpPr/>
      </dsp:nvSpPr>
      <dsp:spPr>
        <a:xfrm>
          <a:off x="0" y="245294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Expresarte correctamente.</a:t>
          </a:r>
          <a:endParaRPr lang="en-US" sz="2200" kern="1200"/>
        </a:p>
      </dsp:txBody>
      <dsp:txXfrm>
        <a:off x="0" y="2452948"/>
        <a:ext cx="7002573" cy="490469"/>
      </dsp:txXfrm>
    </dsp:sp>
    <dsp:sp modelId="{19E4AE1C-13FB-4635-BECE-BC402ABCBA03}">
      <dsp:nvSpPr>
        <dsp:cNvPr id="0" name=""/>
        <dsp:cNvSpPr/>
      </dsp:nvSpPr>
      <dsp:spPr>
        <a:xfrm>
          <a:off x="0" y="294341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3FA50F-FE8D-488E-A0B6-CCC5ED16CA3B}">
      <dsp:nvSpPr>
        <dsp:cNvPr id="0" name=""/>
        <dsp:cNvSpPr/>
      </dsp:nvSpPr>
      <dsp:spPr>
        <a:xfrm>
          <a:off x="0" y="294341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Mantener la atención.</a:t>
          </a:r>
          <a:endParaRPr lang="en-US" sz="2200" kern="1200"/>
        </a:p>
      </dsp:txBody>
      <dsp:txXfrm>
        <a:off x="0" y="2943418"/>
        <a:ext cx="7002573" cy="490469"/>
      </dsp:txXfrm>
    </dsp:sp>
    <dsp:sp modelId="{62BEFA7B-32D1-45F7-8BF7-FFC8172068FA}">
      <dsp:nvSpPr>
        <dsp:cNvPr id="0" name=""/>
        <dsp:cNvSpPr/>
      </dsp:nvSpPr>
      <dsp:spPr>
        <a:xfrm>
          <a:off x="0" y="343388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F9F3D9-076E-488A-8584-3C4F6B64B7C3}">
      <dsp:nvSpPr>
        <dsp:cNvPr id="0" name=""/>
        <dsp:cNvSpPr/>
      </dsp:nvSpPr>
      <dsp:spPr>
        <a:xfrm>
          <a:off x="0" y="343388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Mostrarte positivo.</a:t>
          </a:r>
          <a:endParaRPr lang="en-US" sz="2200" kern="1200"/>
        </a:p>
      </dsp:txBody>
      <dsp:txXfrm>
        <a:off x="0" y="3433888"/>
        <a:ext cx="7002573" cy="490469"/>
      </dsp:txXfrm>
    </dsp:sp>
    <dsp:sp modelId="{6D8D11CC-90B5-4C64-8DF7-0D335BEE8808}">
      <dsp:nvSpPr>
        <dsp:cNvPr id="0" name=""/>
        <dsp:cNvSpPr/>
      </dsp:nvSpPr>
      <dsp:spPr>
        <a:xfrm>
          <a:off x="0" y="392435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8EBB38-D220-41CC-B692-17409440BC76}">
      <dsp:nvSpPr>
        <dsp:cNvPr id="0" name=""/>
        <dsp:cNvSpPr/>
      </dsp:nvSpPr>
      <dsp:spPr>
        <a:xfrm>
          <a:off x="0" y="392435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dirty="0"/>
            <a:t>Ser tú mismo.</a:t>
          </a:r>
          <a:endParaRPr lang="en-US" sz="2200" kern="1200" dirty="0"/>
        </a:p>
      </dsp:txBody>
      <dsp:txXfrm>
        <a:off x="0" y="3924358"/>
        <a:ext cx="7002573" cy="490469"/>
      </dsp:txXfrm>
    </dsp:sp>
    <dsp:sp modelId="{1EF12C20-A232-4E10-B1CD-C19377537637}">
      <dsp:nvSpPr>
        <dsp:cNvPr id="0" name=""/>
        <dsp:cNvSpPr/>
      </dsp:nvSpPr>
      <dsp:spPr>
        <a:xfrm>
          <a:off x="0" y="4414828"/>
          <a:ext cx="700257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D6160A-8BB6-4FEF-A44C-48BC2C9EBC61}">
      <dsp:nvSpPr>
        <dsp:cNvPr id="0" name=""/>
        <dsp:cNvSpPr/>
      </dsp:nvSpPr>
      <dsp:spPr>
        <a:xfrm>
          <a:off x="0" y="4414828"/>
          <a:ext cx="7002573" cy="490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HN" sz="2200" kern="1200"/>
            <a:t>Ser dinámico.</a:t>
          </a:r>
          <a:endParaRPr lang="en-US" sz="2200" kern="1200"/>
        </a:p>
      </dsp:txBody>
      <dsp:txXfrm>
        <a:off x="0" y="4414828"/>
        <a:ext cx="7002573" cy="4904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4708F-C5F0-4119-93D0-7A60990BCD75}">
      <dsp:nvSpPr>
        <dsp:cNvPr id="0" name=""/>
        <dsp:cNvSpPr/>
      </dsp:nvSpPr>
      <dsp:spPr>
        <a:xfrm>
          <a:off x="0" y="383947"/>
          <a:ext cx="7811323"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HN" sz="1800" kern="1200"/>
            <a:t>No tener los conocimientos necesarios para el puesto de trabajo que se busca cubrir.</a:t>
          </a:r>
          <a:endParaRPr lang="en-US" sz="1800" kern="1200"/>
        </a:p>
      </dsp:txBody>
      <dsp:txXfrm>
        <a:off x="34954" y="418901"/>
        <a:ext cx="7741415" cy="646132"/>
      </dsp:txXfrm>
    </dsp:sp>
    <dsp:sp modelId="{EEA62FBF-D51E-4C09-A6C8-66C9586C0C07}">
      <dsp:nvSpPr>
        <dsp:cNvPr id="0" name=""/>
        <dsp:cNvSpPr/>
      </dsp:nvSpPr>
      <dsp:spPr>
        <a:xfrm>
          <a:off x="0" y="1151827"/>
          <a:ext cx="7811323"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HN" sz="1800" kern="1200"/>
            <a:t>Ser incapaz de expresarte de manera clara y concisa.</a:t>
          </a:r>
          <a:endParaRPr lang="en-US" sz="1800" kern="1200"/>
        </a:p>
      </dsp:txBody>
      <dsp:txXfrm>
        <a:off x="34954" y="1186781"/>
        <a:ext cx="7741415" cy="646132"/>
      </dsp:txXfrm>
    </dsp:sp>
    <dsp:sp modelId="{FAA42B85-ADCB-4060-A220-A2DBC50666FE}">
      <dsp:nvSpPr>
        <dsp:cNvPr id="0" name=""/>
        <dsp:cNvSpPr/>
      </dsp:nvSpPr>
      <dsp:spPr>
        <a:xfrm>
          <a:off x="0" y="1919707"/>
          <a:ext cx="7811323"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HN" sz="1800" kern="1200"/>
            <a:t>No haberte preparado mínimamente la entrevista: tu presentación, el conocimiento de la empresa respecto al sector...</a:t>
          </a:r>
          <a:endParaRPr lang="en-US" sz="1800" kern="1200"/>
        </a:p>
      </dsp:txBody>
      <dsp:txXfrm>
        <a:off x="34954" y="1954661"/>
        <a:ext cx="7741415" cy="646132"/>
      </dsp:txXfrm>
    </dsp:sp>
    <dsp:sp modelId="{4A53C96A-97BD-4886-830D-0FB9E52615A0}">
      <dsp:nvSpPr>
        <dsp:cNvPr id="0" name=""/>
        <dsp:cNvSpPr/>
      </dsp:nvSpPr>
      <dsp:spPr>
        <a:xfrm>
          <a:off x="0" y="2687587"/>
          <a:ext cx="7811323"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HN" sz="1800" kern="1200"/>
            <a:t>Mostrar aparente desinterés en el transcurso de la entrevista que se puede asociar con el puesto de trabajo y también la empresa.</a:t>
          </a:r>
          <a:endParaRPr lang="en-US" sz="1800" kern="1200"/>
        </a:p>
      </dsp:txBody>
      <dsp:txXfrm>
        <a:off x="34954" y="2722541"/>
        <a:ext cx="7741415" cy="6461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0222A8-AC4A-4237-A5A0-9F0762A8F17B}">
      <dsp:nvSpPr>
        <dsp:cNvPr id="0" name=""/>
        <dsp:cNvSpPr/>
      </dsp:nvSpPr>
      <dsp:spPr>
        <a:xfrm>
          <a:off x="0" y="11277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Mostrarte excesivamente seguro de ti mismo o bien, resultar arrogante o incluso agresivo.</a:t>
          </a:r>
          <a:endParaRPr lang="en-US" sz="1900" kern="1200"/>
        </a:p>
      </dsp:txBody>
      <dsp:txXfrm>
        <a:off x="36896" y="149671"/>
        <a:ext cx="8047808" cy="682028"/>
      </dsp:txXfrm>
    </dsp:sp>
    <dsp:sp modelId="{90E965CA-1FFE-4D14-9EB3-90D9652B941A}">
      <dsp:nvSpPr>
        <dsp:cNvPr id="0" name=""/>
        <dsp:cNvSpPr/>
      </dsp:nvSpPr>
      <dsp:spPr>
        <a:xfrm>
          <a:off x="0" y="92331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Ser excesivamente tímido: no mirar a los ojos, responder sólo con monosílabos.</a:t>
          </a:r>
          <a:endParaRPr lang="en-US" sz="1900" kern="1200"/>
        </a:p>
      </dsp:txBody>
      <dsp:txXfrm>
        <a:off x="36896" y="960211"/>
        <a:ext cx="8047808" cy="682028"/>
      </dsp:txXfrm>
    </dsp:sp>
    <dsp:sp modelId="{15280D6D-8742-4CDA-B042-066ECA972415}">
      <dsp:nvSpPr>
        <dsp:cNvPr id="0" name=""/>
        <dsp:cNvSpPr/>
      </dsp:nvSpPr>
      <dsp:spPr>
        <a:xfrm>
          <a:off x="0" y="173385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Presentarte con un aspecto incorrecto, poco cuidado o poco limpio.</a:t>
          </a:r>
          <a:endParaRPr lang="en-US" sz="1900" kern="1200"/>
        </a:p>
      </dsp:txBody>
      <dsp:txXfrm>
        <a:off x="36896" y="1770751"/>
        <a:ext cx="8047808" cy="682028"/>
      </dsp:txXfrm>
    </dsp:sp>
    <dsp:sp modelId="{6A07F40F-DE00-4B79-8AED-01697211E61B}">
      <dsp:nvSpPr>
        <dsp:cNvPr id="0" name=""/>
        <dsp:cNvSpPr/>
      </dsp:nvSpPr>
      <dsp:spPr>
        <a:xfrm>
          <a:off x="0" y="254439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dirty="0"/>
            <a:t>Hacer comentarios superficiales o juicios de valor aventurados.</a:t>
          </a:r>
          <a:endParaRPr lang="en-US" sz="1900" kern="1200" dirty="0"/>
        </a:p>
      </dsp:txBody>
      <dsp:txXfrm>
        <a:off x="36896" y="2581291"/>
        <a:ext cx="8047808" cy="682028"/>
      </dsp:txXfrm>
    </dsp:sp>
    <dsp:sp modelId="{E89B8C40-C3F0-40A1-84DE-E2CAAF238369}">
      <dsp:nvSpPr>
        <dsp:cNvPr id="0" name=""/>
        <dsp:cNvSpPr/>
      </dsp:nvSpPr>
      <dsp:spPr>
        <a:xfrm>
          <a:off x="0" y="335493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No ser capaz de justificar todos los elementos del currículum vitae.</a:t>
          </a:r>
          <a:endParaRPr lang="en-US" sz="1900" kern="1200"/>
        </a:p>
      </dsp:txBody>
      <dsp:txXfrm>
        <a:off x="36896" y="3391831"/>
        <a:ext cx="8047808" cy="682028"/>
      </dsp:txXfrm>
    </dsp:sp>
    <dsp:sp modelId="{1C3FDFAB-5F54-41E9-B321-97C835516C84}">
      <dsp:nvSpPr>
        <dsp:cNvPr id="0" name=""/>
        <dsp:cNvSpPr/>
      </dsp:nvSpPr>
      <dsp:spPr>
        <a:xfrm>
          <a:off x="0" y="4165475"/>
          <a:ext cx="8121600" cy="7558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Parecer demasiado inflexible o poco adaptable a la situación de la empresa.</a:t>
          </a:r>
          <a:endParaRPr lang="en-US" sz="1900" kern="1200"/>
        </a:p>
      </dsp:txBody>
      <dsp:txXfrm>
        <a:off x="36896" y="4202371"/>
        <a:ext cx="8047808" cy="6820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15209-081C-4476-A85C-0CF691C9D787}">
      <dsp:nvSpPr>
        <dsp:cNvPr id="0" name=""/>
        <dsp:cNvSpPr/>
      </dsp:nvSpPr>
      <dsp:spPr>
        <a:xfrm>
          <a:off x="0" y="426489"/>
          <a:ext cx="6832212" cy="107055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HN" sz="1500" kern="1200" dirty="0"/>
            <a:t>Los entrevistadores te harán preguntas sobre tu formación, experiencia profesional y competencias, con el objetivo de valorar si eres la persona adecuada para el empleo.</a:t>
          </a:r>
          <a:br>
            <a:rPr lang="es-HN" sz="1500" kern="1200" dirty="0"/>
          </a:br>
          <a:endParaRPr lang="en-US" sz="1500" kern="1200" dirty="0"/>
        </a:p>
      </dsp:txBody>
      <dsp:txXfrm>
        <a:off x="52260" y="478749"/>
        <a:ext cx="6727692" cy="966030"/>
      </dsp:txXfrm>
    </dsp:sp>
    <dsp:sp modelId="{41156CCF-7044-4C54-A6DD-BFACF14FE1D2}">
      <dsp:nvSpPr>
        <dsp:cNvPr id="0" name=""/>
        <dsp:cNvSpPr/>
      </dsp:nvSpPr>
      <dsp:spPr>
        <a:xfrm>
          <a:off x="0" y="1540239"/>
          <a:ext cx="6832212" cy="1070550"/>
        </a:xfrm>
        <a:prstGeom prst="roundRect">
          <a:avLst/>
        </a:prstGeom>
        <a:gradFill rotWithShape="0">
          <a:gsLst>
            <a:gs pos="0">
              <a:schemeClr val="accent2">
                <a:hueOff val="151055"/>
                <a:satOff val="-15998"/>
                <a:lumOff val="-392"/>
                <a:alphaOff val="0"/>
                <a:tint val="96000"/>
                <a:lumMod val="104000"/>
              </a:schemeClr>
            </a:gs>
            <a:gs pos="100000">
              <a:schemeClr val="accent2">
                <a:hueOff val="151055"/>
                <a:satOff val="-15998"/>
                <a:lumOff val="-39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HN" sz="1500" kern="1200"/>
            <a:t>A menudo, plantean cuestiones para profundizar en aquellos aspectos más débiles de tu currículum. A continuación tienes las claves para responder adecuadamente a algunas de las preguntas más difíciles. Preguntas relacionadas con tu formación y experiencia</a:t>
          </a:r>
          <a:endParaRPr lang="en-US" sz="1500" kern="1200"/>
        </a:p>
      </dsp:txBody>
      <dsp:txXfrm>
        <a:off x="52260" y="1592499"/>
        <a:ext cx="6727692" cy="966030"/>
      </dsp:txXfrm>
    </dsp:sp>
    <dsp:sp modelId="{24F69382-83E0-47F3-B650-4A447F031770}">
      <dsp:nvSpPr>
        <dsp:cNvPr id="0" name=""/>
        <dsp:cNvSpPr/>
      </dsp:nvSpPr>
      <dsp:spPr>
        <a:xfrm>
          <a:off x="0" y="2653989"/>
          <a:ext cx="6832212" cy="1070550"/>
        </a:xfrm>
        <a:prstGeom prst="roundRect">
          <a:avLst/>
        </a:prstGeom>
        <a:gradFill rotWithShape="0">
          <a:gsLst>
            <a:gs pos="0">
              <a:schemeClr val="accent2">
                <a:hueOff val="302110"/>
                <a:satOff val="-31995"/>
                <a:lumOff val="-784"/>
                <a:alphaOff val="0"/>
                <a:tint val="96000"/>
                <a:lumMod val="104000"/>
              </a:schemeClr>
            </a:gs>
            <a:gs pos="100000">
              <a:schemeClr val="accent2">
                <a:hueOff val="302110"/>
                <a:satOff val="-31995"/>
                <a:lumOff val="-78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HN" sz="1500" kern="1200"/>
            <a:t>"¿Crees que tienes suficiente formación para el puesto?“</a:t>
          </a:r>
          <a:endParaRPr lang="en-US" sz="1500" kern="1200"/>
        </a:p>
      </dsp:txBody>
      <dsp:txXfrm>
        <a:off x="52260" y="2706249"/>
        <a:ext cx="6727692" cy="966030"/>
      </dsp:txXfrm>
    </dsp:sp>
    <dsp:sp modelId="{EBF867E6-5887-4C81-AC63-12C21E106251}">
      <dsp:nvSpPr>
        <dsp:cNvPr id="0" name=""/>
        <dsp:cNvSpPr/>
      </dsp:nvSpPr>
      <dsp:spPr>
        <a:xfrm>
          <a:off x="0" y="3767739"/>
          <a:ext cx="6832212" cy="107055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HN" sz="1500" kern="1200"/>
            <a:t>Transmite que siempre te preocupas por estar informado y al día, que conoces el sector. Aprovecha para mostrar que tienes conocimientos adquiridos gracias a tu experiencia.</a:t>
          </a:r>
          <a:endParaRPr lang="en-US" sz="1500" kern="1200"/>
        </a:p>
      </dsp:txBody>
      <dsp:txXfrm>
        <a:off x="52260" y="3819999"/>
        <a:ext cx="6727692" cy="9660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5976C-490E-4968-9FB8-5D2F0FE78EAA}">
      <dsp:nvSpPr>
        <dsp:cNvPr id="0" name=""/>
        <dsp:cNvSpPr/>
      </dsp:nvSpPr>
      <dsp:spPr>
        <a:xfrm>
          <a:off x="0" y="88433"/>
          <a:ext cx="10265786" cy="670362"/>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s-HN" sz="1200" kern="1200"/>
            <a:t>Veo que no tienes experiencia?“</a:t>
          </a:r>
          <a:endParaRPr lang="en-US" sz="1200" kern="1200"/>
        </a:p>
      </dsp:txBody>
      <dsp:txXfrm>
        <a:off x="32724" y="121157"/>
        <a:ext cx="10200338" cy="604914"/>
      </dsp:txXfrm>
    </dsp:sp>
    <dsp:sp modelId="{3DCC8547-9861-465F-B1D6-0DE374230DB9}">
      <dsp:nvSpPr>
        <dsp:cNvPr id="0" name=""/>
        <dsp:cNvSpPr/>
      </dsp:nvSpPr>
      <dsp:spPr>
        <a:xfrm>
          <a:off x="0" y="793355"/>
          <a:ext cx="10265786" cy="670362"/>
        </a:xfrm>
        <a:prstGeom prst="roundRect">
          <a:avLst/>
        </a:prstGeom>
        <a:gradFill rotWithShape="0">
          <a:gsLst>
            <a:gs pos="0">
              <a:schemeClr val="accent2">
                <a:hueOff val="151055"/>
                <a:satOff val="-15998"/>
                <a:lumOff val="-392"/>
                <a:alphaOff val="0"/>
                <a:tint val="96000"/>
                <a:lumMod val="104000"/>
              </a:schemeClr>
            </a:gs>
            <a:gs pos="100000">
              <a:schemeClr val="accent2">
                <a:hueOff val="151055"/>
                <a:satOff val="-15998"/>
                <a:lumOff val="-39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s-HN" sz="1200" kern="1200"/>
            <a:t>Pon en valor tus conocimientos relacionados con el puesto de trabajo y la voluntad de poder aplicarlos. Destaca otras actividades que has realizado, como el voluntariado.</a:t>
          </a:r>
          <a:endParaRPr lang="en-US" sz="1200" kern="1200"/>
        </a:p>
      </dsp:txBody>
      <dsp:txXfrm>
        <a:off x="32724" y="826079"/>
        <a:ext cx="10200338" cy="604914"/>
      </dsp:txXfrm>
    </dsp:sp>
    <dsp:sp modelId="{76A8A6BD-9E88-41EA-BE7D-51C9DD39D13F}">
      <dsp:nvSpPr>
        <dsp:cNvPr id="0" name=""/>
        <dsp:cNvSpPr/>
      </dsp:nvSpPr>
      <dsp:spPr>
        <a:xfrm>
          <a:off x="0" y="1498278"/>
          <a:ext cx="10265786" cy="670362"/>
        </a:xfrm>
        <a:prstGeom prst="roundRect">
          <a:avLst/>
        </a:prstGeom>
        <a:gradFill rotWithShape="0">
          <a:gsLst>
            <a:gs pos="0">
              <a:schemeClr val="accent2">
                <a:hueOff val="302110"/>
                <a:satOff val="-31995"/>
                <a:lumOff val="-784"/>
                <a:alphaOff val="0"/>
                <a:tint val="96000"/>
                <a:lumMod val="104000"/>
              </a:schemeClr>
            </a:gs>
            <a:gs pos="100000">
              <a:schemeClr val="accent2">
                <a:hueOff val="302110"/>
                <a:satOff val="-31995"/>
                <a:lumOff val="-78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s-HN" sz="1200" kern="1200"/>
            <a:t>"¿Por qué has estado tanto tiempo sin trabajar?“</a:t>
          </a:r>
          <a:endParaRPr lang="en-US" sz="1200" kern="1200"/>
        </a:p>
      </dsp:txBody>
      <dsp:txXfrm>
        <a:off x="32724" y="1531002"/>
        <a:ext cx="10200338" cy="604914"/>
      </dsp:txXfrm>
    </dsp:sp>
    <dsp:sp modelId="{CFBDA771-6DB1-4709-B5E2-3886DBDDF965}">
      <dsp:nvSpPr>
        <dsp:cNvPr id="0" name=""/>
        <dsp:cNvSpPr/>
      </dsp:nvSpPr>
      <dsp:spPr>
        <a:xfrm>
          <a:off x="0" y="2203200"/>
          <a:ext cx="10265786" cy="670362"/>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s-HN" sz="1200" kern="1200"/>
            <a:t>Intenta ser positivo y no caer en frases como "no he encontrado empleo". Muestra cómo has aprovechado el tiempo durante este tiempo de desempleo, haciendo cursos, voluntariado, etc. Remarca el interés por la empresa y el puesto de trabajo y tu disponibilidad inmediata de incorporación.</a:t>
          </a:r>
          <a:endParaRPr lang="en-US" sz="1200" kern="1200"/>
        </a:p>
      </dsp:txBody>
      <dsp:txXfrm>
        <a:off x="32724" y="2235924"/>
        <a:ext cx="10200338" cy="6049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51B5E-EF6A-4FE8-8755-7C6CC2442CC3}">
      <dsp:nvSpPr>
        <dsp:cNvPr id="0" name=""/>
        <dsp:cNvSpPr/>
      </dsp:nvSpPr>
      <dsp:spPr>
        <a:xfrm>
          <a:off x="0" y="99719"/>
          <a:ext cx="6832212" cy="1651966"/>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Saludo: "Estimados Sres..."</a:t>
          </a:r>
          <a:endParaRPr lang="en-US" sz="1900" kern="1200"/>
        </a:p>
      </dsp:txBody>
      <dsp:txXfrm>
        <a:off x="80642" y="180361"/>
        <a:ext cx="6670928" cy="1490682"/>
      </dsp:txXfrm>
    </dsp:sp>
    <dsp:sp modelId="{E9254E9D-DC6B-4A0B-82B3-9490AA000344}">
      <dsp:nvSpPr>
        <dsp:cNvPr id="0" name=""/>
        <dsp:cNvSpPr/>
      </dsp:nvSpPr>
      <dsp:spPr>
        <a:xfrm>
          <a:off x="0" y="1806406"/>
          <a:ext cx="6832212" cy="1651966"/>
        </a:xfrm>
        <a:prstGeom prst="roundRect">
          <a:avLst/>
        </a:prstGeom>
        <a:gradFill rotWithShape="0">
          <a:gsLst>
            <a:gs pos="0">
              <a:schemeClr val="accent5">
                <a:hueOff val="2404066"/>
                <a:satOff val="-4882"/>
                <a:lumOff val="3137"/>
                <a:alphaOff val="0"/>
                <a:tint val="96000"/>
                <a:lumMod val="104000"/>
              </a:schemeClr>
            </a:gs>
            <a:gs pos="100000">
              <a:schemeClr val="accent5">
                <a:hueOff val="2404066"/>
                <a:satOff val="-4882"/>
                <a:lumOff val="313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Por qué enviás la carta: haciendo referencia a qué búsqueda en particular envías esta carta de presentación. En caso de ser necesario poner la referencia de la búsqueda y detallar dónde la has visto.</a:t>
          </a:r>
          <a:endParaRPr lang="en-US" sz="1900" kern="1200"/>
        </a:p>
      </dsp:txBody>
      <dsp:txXfrm>
        <a:off x="80642" y="1887048"/>
        <a:ext cx="6670928" cy="1490682"/>
      </dsp:txXfrm>
    </dsp:sp>
    <dsp:sp modelId="{D83376DA-C194-43A7-9B88-CC5C6410A0C2}">
      <dsp:nvSpPr>
        <dsp:cNvPr id="0" name=""/>
        <dsp:cNvSpPr/>
      </dsp:nvSpPr>
      <dsp:spPr>
        <a:xfrm>
          <a:off x="0" y="3513092"/>
          <a:ext cx="6832212" cy="1651966"/>
        </a:xfrm>
        <a:prstGeom prst="roundRect">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HN" sz="1900" kern="1200"/>
            <a:t>Resumen de tu perfil profesional: Es importante no transcribir el CV. Lo más puntual que debés poner es tu nombre, en qué estás especializado y tu experiencia relevante para el puesto en cuestión. Algunos logros siempre ayudan. ¡Sé breve!</a:t>
          </a:r>
          <a:endParaRPr lang="en-US" sz="1900" kern="1200"/>
        </a:p>
      </dsp:txBody>
      <dsp:txXfrm>
        <a:off x="80642" y="3593734"/>
        <a:ext cx="6670928" cy="14906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51B5E-EF6A-4FE8-8755-7C6CC2442CC3}">
      <dsp:nvSpPr>
        <dsp:cNvPr id="0" name=""/>
        <dsp:cNvSpPr/>
      </dsp:nvSpPr>
      <dsp:spPr>
        <a:xfrm>
          <a:off x="0" y="132369"/>
          <a:ext cx="6832212" cy="1213289"/>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HN" sz="1700" b="1" kern="1200" dirty="0">
              <a:solidFill>
                <a:srgbClr val="000000"/>
              </a:solidFill>
              <a:latin typeface="hanken-grotesk-bold"/>
            </a:rPr>
            <a:t>Referencia a la empresa:</a:t>
          </a:r>
          <a:r>
            <a:rPr lang="es-HN" sz="1700" kern="1200" dirty="0">
              <a:solidFill>
                <a:srgbClr val="000000"/>
              </a:solidFill>
              <a:latin typeface="hanken-grotesk-regular"/>
            </a:rPr>
            <a:t> </a:t>
          </a:r>
          <a:r>
            <a:rPr lang="es-HN" sz="1700" kern="1200" dirty="0" err="1">
              <a:solidFill>
                <a:srgbClr val="000000"/>
              </a:solidFill>
              <a:latin typeface="hanken-grotesk-regular"/>
            </a:rPr>
            <a:t>Debés</a:t>
          </a:r>
          <a:r>
            <a:rPr lang="es-HN" sz="1700" kern="1200" dirty="0">
              <a:solidFill>
                <a:srgbClr val="000000"/>
              </a:solidFill>
              <a:latin typeface="hanken-grotesk-regular"/>
            </a:rPr>
            <a:t> especificar el "porqué te gusta la empresa en cuestión" o el rubro en caso de no detallar la empresa, demostrará que investigaste sobre el puesto y que </a:t>
          </a:r>
          <a:r>
            <a:rPr lang="es-HN" sz="1700" kern="1200" dirty="0" err="1">
              <a:solidFill>
                <a:srgbClr val="000000"/>
              </a:solidFill>
              <a:latin typeface="hanken-grotesk-regular"/>
            </a:rPr>
            <a:t>tenés</a:t>
          </a:r>
          <a:r>
            <a:rPr lang="es-HN" sz="1700" kern="1200" dirty="0">
              <a:solidFill>
                <a:srgbClr val="000000"/>
              </a:solidFill>
              <a:latin typeface="hanken-grotesk-regular"/>
            </a:rPr>
            <a:t> motivaciones para crecer en el mismo.</a:t>
          </a:r>
          <a:endParaRPr lang="en-US" sz="1700" kern="1200" dirty="0"/>
        </a:p>
      </dsp:txBody>
      <dsp:txXfrm>
        <a:off x="59228" y="191597"/>
        <a:ext cx="6713756" cy="1094833"/>
      </dsp:txXfrm>
    </dsp:sp>
    <dsp:sp modelId="{E9254E9D-DC6B-4A0B-82B3-9490AA000344}">
      <dsp:nvSpPr>
        <dsp:cNvPr id="0" name=""/>
        <dsp:cNvSpPr/>
      </dsp:nvSpPr>
      <dsp:spPr>
        <a:xfrm>
          <a:off x="0" y="1394619"/>
          <a:ext cx="6832212" cy="1213289"/>
        </a:xfrm>
        <a:prstGeom prst="roundRect">
          <a:avLst/>
        </a:prstGeom>
        <a:gradFill rotWithShape="0">
          <a:gsLst>
            <a:gs pos="0">
              <a:schemeClr val="accent5">
                <a:hueOff val="1602711"/>
                <a:satOff val="-3255"/>
                <a:lumOff val="2092"/>
                <a:alphaOff val="0"/>
                <a:tint val="96000"/>
                <a:lumMod val="104000"/>
              </a:schemeClr>
            </a:gs>
            <a:gs pos="100000">
              <a:schemeClr val="accent5">
                <a:hueOff val="1602711"/>
                <a:satOff val="-3255"/>
                <a:lumOff val="209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HN" sz="1700" b="1" kern="1200" dirty="0">
              <a:solidFill>
                <a:srgbClr val="000000"/>
              </a:solidFill>
              <a:latin typeface="hanken-grotesk-bold"/>
            </a:rPr>
            <a:t>Llamar a la acción:</a:t>
          </a:r>
          <a:r>
            <a:rPr lang="es-HN" sz="1700" kern="1200" dirty="0">
              <a:solidFill>
                <a:srgbClr val="000000"/>
              </a:solidFill>
              <a:latin typeface="hanken-grotesk-regular"/>
            </a:rPr>
            <a:t> Son algunas pocas palabras disparadoras que hacen que el selector crea que debe llamarte. Por ejemplo: "Me gustaría poder concretar una reunión en donde pueda ahondar en mi experiencia profesional".</a:t>
          </a:r>
          <a:endParaRPr lang="en-US" sz="1700" kern="1200" dirty="0"/>
        </a:p>
      </dsp:txBody>
      <dsp:txXfrm>
        <a:off x="59228" y="1453847"/>
        <a:ext cx="6713756" cy="1094833"/>
      </dsp:txXfrm>
    </dsp:sp>
    <dsp:sp modelId="{D83376DA-C194-43A7-9B88-CC5C6410A0C2}">
      <dsp:nvSpPr>
        <dsp:cNvPr id="0" name=""/>
        <dsp:cNvSpPr/>
      </dsp:nvSpPr>
      <dsp:spPr>
        <a:xfrm>
          <a:off x="0" y="2656869"/>
          <a:ext cx="6832212" cy="1213289"/>
        </a:xfrm>
        <a:prstGeom prst="roundRect">
          <a:avLst/>
        </a:prstGeom>
        <a:gradFill rotWithShape="0">
          <a:gsLst>
            <a:gs pos="0">
              <a:schemeClr val="accent5">
                <a:hueOff val="3205422"/>
                <a:satOff val="-6509"/>
                <a:lumOff val="4183"/>
                <a:alphaOff val="0"/>
                <a:tint val="96000"/>
                <a:lumMod val="104000"/>
              </a:schemeClr>
            </a:gs>
            <a:gs pos="100000">
              <a:schemeClr val="accent5">
                <a:hueOff val="3205422"/>
                <a:satOff val="-6509"/>
                <a:lumOff val="418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HN" sz="1700" b="1" kern="1200" dirty="0">
              <a:solidFill>
                <a:srgbClr val="000000"/>
              </a:solidFill>
              <a:latin typeface="hanken-grotesk-bold"/>
            </a:rPr>
            <a:t>Despedida:</a:t>
          </a:r>
          <a:r>
            <a:rPr lang="es-HN" sz="1700" kern="1200" dirty="0">
              <a:solidFill>
                <a:srgbClr val="000000"/>
              </a:solidFill>
              <a:latin typeface="hanken-grotesk-regular"/>
            </a:rPr>
            <a:t> Ser atento y educado en el cierre de tu carta de presentación e incluir una despedida en la que te pongas a disposición de la empresa. Por ejemplo: "Los saluda atentamente (tu nombre). Quedo a la espera de sus noticias, etc."</a:t>
          </a:r>
          <a:endParaRPr lang="en-US" sz="1700" kern="1200" dirty="0"/>
        </a:p>
      </dsp:txBody>
      <dsp:txXfrm>
        <a:off x="59228" y="2716097"/>
        <a:ext cx="6713756" cy="1094833"/>
      </dsp:txXfrm>
    </dsp:sp>
    <dsp:sp modelId="{EBAC2199-794C-44B2-81FF-1C761C5E78F5}">
      <dsp:nvSpPr>
        <dsp:cNvPr id="0" name=""/>
        <dsp:cNvSpPr/>
      </dsp:nvSpPr>
      <dsp:spPr>
        <a:xfrm>
          <a:off x="0" y="3919119"/>
          <a:ext cx="6832212" cy="1213289"/>
        </a:xfrm>
        <a:prstGeom prst="roundRect">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HN" sz="1700" b="1" kern="1200">
              <a:solidFill>
                <a:srgbClr val="000000"/>
              </a:solidFill>
              <a:latin typeface="hanken-grotesk-bold"/>
            </a:rPr>
            <a:t>Datos personales:</a:t>
          </a:r>
          <a:r>
            <a:rPr lang="es-HN" sz="1700" kern="1200">
              <a:solidFill>
                <a:srgbClr val="000000"/>
              </a:solidFill>
              <a:latin typeface="hanken-grotesk-regular"/>
            </a:rPr>
            <a:t> Si bien ya se encuentran detallados en el CV, es importante detallarlos (de manera resumida) en la carta, así es más fácil, rápido y práctico ubicarte.</a:t>
          </a:r>
          <a:endParaRPr lang="es-HN" sz="1700" kern="1200" dirty="0">
            <a:solidFill>
              <a:srgbClr val="000000"/>
            </a:solidFill>
            <a:latin typeface="hanken-grotesk-regular"/>
          </a:endParaRPr>
        </a:p>
      </dsp:txBody>
      <dsp:txXfrm>
        <a:off x="59228" y="3978347"/>
        <a:ext cx="6713756" cy="10948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2A6AC-A0E4-4E56-8EE5-B6A09C718F77}" type="datetimeFigureOut">
              <a:rPr lang="es-HN" smtClean="0"/>
              <a:t>6/4/2021</a:t>
            </a:fld>
            <a:endParaRPr lang="es-HN"/>
          </a:p>
        </p:txBody>
      </p:sp>
      <p:sp>
        <p:nvSpPr>
          <p:cNvPr id="3" name="Footer Placeholder 2"/>
          <p:cNvSpPr>
            <a:spLocks noGrp="1"/>
          </p:cNvSpPr>
          <p:nvPr>
            <p:ph type="ftr" sz="quarter" idx="11"/>
          </p:nvPr>
        </p:nvSpPr>
        <p:spPr/>
        <p:txBody>
          <a:bodyPr/>
          <a:lstStyle/>
          <a:p>
            <a:endParaRPr lang="es-H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86894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4/6/2021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68" r:id="rId10"/>
    <p:sldLayoutId id="2147483663" r:id="rId11"/>
    <p:sldLayoutId id="2147483664" r:id="rId12"/>
    <p:sldLayoutId id="2147483665" r:id="rId13"/>
    <p:sldLayoutId id="2147483666" r:id="rId14"/>
    <p:sldLayoutId id="2147483670"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92A6AC-A0E4-4E56-8EE5-B6A09C718F77}" type="datetimeFigureOut">
              <a:rPr lang="es-HN" smtClean="0"/>
              <a:t>6/4/2021</a:t>
            </a:fld>
            <a:endParaRPr lang="es-H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H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C829B1-BEAF-45DA-8B79-24FB58D2C52B}" type="slidenum">
              <a:rPr lang="es-HN" smtClean="0"/>
              <a:t>‹#›</a:t>
            </a:fld>
            <a:endParaRPr lang="es-HN"/>
          </a:p>
        </p:txBody>
      </p:sp>
    </p:spTree>
    <p:extLst>
      <p:ext uri="{BB962C8B-B14F-4D97-AF65-F5344CB8AC3E}">
        <p14:creationId xmlns:p14="http://schemas.microsoft.com/office/powerpoint/2010/main" val="250861428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hyperlink" Target="https://www.universia.net/etc.clientlibs/universia/clientlibs/actualidad/empleo/que-son-habilidades-blandas-que-son-tan-demandadas-1140135.html" TargetMode="Externa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hyperlink" Target="https://www.universia.net/etc.clientlibs/universia/clientlibs/actualidad/empleo/que-son-habilidades-blandas-que-son-tan-demandadas-1140135.html"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5"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9"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103" name="Rectangle 102">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Rectángulo 1"/>
          <p:cNvSpPr/>
          <p:nvPr/>
        </p:nvSpPr>
        <p:spPr>
          <a:xfrm>
            <a:off x="540279" y="967417"/>
            <a:ext cx="3778870" cy="2458665"/>
          </a:xfrm>
          <a:prstGeom prst="rect">
            <a:avLst/>
          </a:prstGeom>
        </p:spPr>
        <p:txBody>
          <a:bodyPr vert="horz" lIns="91440" tIns="45720" rIns="91440" bIns="45720" rtlCol="0" anchor="b">
            <a:normAutofit/>
          </a:bodyPr>
          <a:lstStyle/>
          <a:p>
            <a:pPr defTabSz="457200">
              <a:lnSpc>
                <a:spcPct val="90000"/>
              </a:lnSpc>
              <a:spcBef>
                <a:spcPct val="0"/>
              </a:spcBef>
              <a:spcAft>
                <a:spcPts val="600"/>
              </a:spcAft>
            </a:pPr>
            <a:r>
              <a:rPr lang="en-US" sz="3400" b="1">
                <a:solidFill>
                  <a:srgbClr val="FEFFFF"/>
                </a:solidFill>
                <a:latin typeface="+mj-lt"/>
                <a:ea typeface="+mj-ea"/>
                <a:cs typeface="+mj-cs"/>
              </a:rPr>
              <a:t>“</a:t>
            </a:r>
            <a:r>
              <a:rPr lang="en-US" sz="3400" b="1" dirty="0">
                <a:solidFill>
                  <a:srgbClr val="FEFFFF"/>
                </a:solidFill>
                <a:latin typeface="+mj-lt"/>
                <a:ea typeface="+mj-ea"/>
                <a:cs typeface="+mj-cs"/>
              </a:rPr>
              <a:t>ASESOR DE VENTAS DIGITALES” </a:t>
            </a:r>
          </a:p>
        </p:txBody>
      </p:sp>
      <p:sp>
        <p:nvSpPr>
          <p:cNvPr id="107"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2050" name="Picture 2" descr="Tienda online. tienda web, servicio de entrega de productos al cliente y  compra y venta por internet | Vector Premium"/>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587994" y="1479627"/>
            <a:ext cx="5640502" cy="3906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024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spcAft>
                <a:spcPts val="0"/>
              </a:spcAft>
            </a:pPr>
            <a:r>
              <a:rPr lang="es-HN" sz="2400" dirty="0">
                <a:latin typeface="Arial Nova" panose="020B0504020202020204" pitchFamily="34" charset="0"/>
              </a:rPr>
              <a:t>……destacar las habilidades propias y logros conseguidos, al tiempo que se omiten o difuminan los no deseados: errores de recorrido, periodos de paro, cambios frecuentes de trabajo sin haber promocionado...</a:t>
            </a:r>
            <a:endParaRPr lang="es-HN" sz="2400" dirty="0">
              <a:latin typeface="Arial Nova" panose="020B0504020202020204" pitchFamily="34" charset="0"/>
              <a:ea typeface="Times New Roman" panose="02020603050405020304" pitchFamily="18" charset="0"/>
              <a:cs typeface="Times New Roman" panose="02020603050405020304" pitchFamily="18" charset="0"/>
            </a:endParaRPr>
          </a:p>
          <a:p>
            <a:pPr>
              <a:spcAft>
                <a:spcPts val="0"/>
              </a:spcAft>
            </a:pPr>
            <a:endParaRPr lang="es-HN" sz="2400" dirty="0">
              <a:latin typeface="Arial Nova" panose="020B0504020202020204" pitchFamily="34" charset="0"/>
              <a:ea typeface="Times New Roman" panose="02020603050405020304" pitchFamily="18" charset="0"/>
              <a:cs typeface="Times New Roman" panose="02020603050405020304" pitchFamily="18" charset="0"/>
            </a:endParaRPr>
          </a:p>
          <a:p>
            <a:r>
              <a:rPr lang="es-HN" sz="2400" b="1" dirty="0">
                <a:latin typeface="Arial Nova" panose="020B0504020202020204" pitchFamily="34" charset="0"/>
              </a:rPr>
              <a:t>Idóneo</a:t>
            </a:r>
            <a:r>
              <a:rPr lang="es-HN" sz="2400" dirty="0">
                <a:latin typeface="Arial Nova" panose="020B0504020202020204" pitchFamily="34" charset="0"/>
              </a:rPr>
              <a:t> para las personas que no tienen experiencia laboral, que quieren cambiar de sector profesional o que han estado mucho tiempo sin trabajar.</a:t>
            </a:r>
          </a:p>
          <a:p>
            <a:r>
              <a:rPr lang="es-HN" sz="2400" dirty="0">
                <a:latin typeface="Arial Nova" panose="020B0504020202020204" pitchFamily="34" charset="0"/>
              </a:rPr>
              <a:t> </a:t>
            </a:r>
          </a:p>
          <a:p>
            <a:r>
              <a:rPr lang="es-HN" sz="2400" b="1" dirty="0">
                <a:latin typeface="Arial Nova" panose="020B0504020202020204" pitchFamily="34" charset="0"/>
              </a:rPr>
              <a:t>No es el más recomendable </a:t>
            </a:r>
            <a:r>
              <a:rPr lang="es-HN" sz="2400" dirty="0">
                <a:latin typeface="Arial Nova" panose="020B0504020202020204" pitchFamily="34" charset="0"/>
              </a:rPr>
              <a:t>para los profesionales que puedan explotar el hecho  de tener mucha experiencia laboral.</a:t>
            </a: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829142" cy="3301545"/>
          </a:xfrm>
          <a:prstGeom prst="rect">
            <a:avLst/>
          </a:prstGeom>
          <a:noFill/>
        </p:spPr>
        <p:txBody>
          <a:bodyPr wrap="square">
            <a:spAutoFit/>
          </a:bodyPr>
          <a:lstStyle/>
          <a:p>
            <a:pPr algn="ctr">
              <a:lnSpc>
                <a:spcPct val="107000"/>
              </a:lnSpc>
              <a:spcAft>
                <a:spcPts val="800"/>
              </a:spcAft>
            </a:pPr>
            <a:r>
              <a:rPr lang="es-HN" sz="2800" b="1" dirty="0">
                <a:solidFill>
                  <a:schemeClr val="bg1"/>
                </a:solidFill>
                <a:latin typeface="Oswald"/>
                <a:ea typeface="Times New Roman" panose="02020603050405020304" pitchFamily="18" charset="0"/>
                <a:cs typeface="Times New Roman" panose="02020603050405020304" pitchFamily="18" charset="0"/>
              </a:rPr>
              <a:t>El Currículum Funcional o Temático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284194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gn="ctr"/>
            <a:r>
              <a:rPr lang="es-HN" sz="2400" b="1" dirty="0">
                <a:latin typeface="Arial Nova" panose="020B0504020202020204" pitchFamily="34" charset="0"/>
              </a:rPr>
              <a:t>Ventajas del Currículum Funcional</a:t>
            </a:r>
          </a:p>
          <a:p>
            <a:pPr algn="ctr"/>
            <a:endParaRPr lang="es-HN" sz="2400" dirty="0">
              <a:latin typeface="Arial Nova" panose="020B0504020202020204" pitchFamily="34" charset="0"/>
            </a:endParaRPr>
          </a:p>
          <a:p>
            <a:pPr algn="just">
              <a:buFont typeface="Arial" panose="020B0604020202020204" pitchFamily="34" charset="0"/>
              <a:buChar char="•"/>
            </a:pPr>
            <a:r>
              <a:rPr lang="es-HN" sz="2400" dirty="0">
                <a:latin typeface="Arial Nova" panose="020B0504020202020204" pitchFamily="34" charset="0"/>
              </a:rPr>
              <a:t>Se centra en tus capacidades y habilidades, antes que en tus circunstancias laborales.</a:t>
            </a:r>
          </a:p>
          <a:p>
            <a:pPr algn="just">
              <a:buFont typeface="Arial" panose="020B0604020202020204" pitchFamily="34" charset="0"/>
              <a:buChar char="•"/>
            </a:pPr>
            <a:r>
              <a:rPr lang="es-HN" sz="2400" dirty="0">
                <a:latin typeface="Arial Nova" panose="020B0504020202020204" pitchFamily="34" charset="0"/>
              </a:rPr>
              <a:t>Permite mucha más flexibilidad y libertad en la organización de la información de tus logros profesionales, y además facilita la inclusión de otros datos de interés como intereses o motivaciones.</a:t>
            </a:r>
          </a:p>
          <a:p>
            <a:pPr algn="just">
              <a:buFont typeface="Arial" panose="020B0604020202020204" pitchFamily="34" charset="0"/>
              <a:buChar char="•"/>
            </a:pPr>
            <a:r>
              <a:rPr lang="es-HN" sz="2400" dirty="0">
                <a:latin typeface="Arial Nova" panose="020B0504020202020204" pitchFamily="34" charset="0"/>
              </a:rPr>
              <a:t>Es especialmente útil para usarse con la nuevas tecnologías.</a:t>
            </a:r>
          </a:p>
          <a:p>
            <a:pPr algn="just"/>
            <a:r>
              <a:rPr lang="es-HN" sz="2400" dirty="0">
                <a:latin typeface="Arial Nova" panose="020B0504020202020204" pitchFamily="34" charset="0"/>
              </a:rPr>
              <a:t>Inconvenientes del currículum funcional</a:t>
            </a:r>
          </a:p>
          <a:p>
            <a:pPr algn="just">
              <a:buFont typeface="Arial" panose="020B0604020202020204" pitchFamily="34" charset="0"/>
              <a:buChar char="•"/>
            </a:pPr>
            <a:r>
              <a:rPr lang="es-HN" sz="2400" dirty="0">
                <a:latin typeface="Arial Nova" panose="020B0504020202020204" pitchFamily="34" charset="0"/>
              </a:rPr>
              <a:t>No resalta el nombre de las empresas para las que has trabajado ni el tiempo que has estado en cada lugar de trabajo.</a:t>
            </a:r>
          </a:p>
          <a:p>
            <a:pPr algn="just">
              <a:buFont typeface="Arial" panose="020B0604020202020204" pitchFamily="34" charset="0"/>
              <a:buChar char="•"/>
            </a:pPr>
            <a:r>
              <a:rPr lang="es-HN" sz="2400" dirty="0">
                <a:latin typeface="Arial Nova" panose="020B0504020202020204" pitchFamily="34" charset="0"/>
              </a:rPr>
              <a:t>Limita la descripción del puesto y sus responsabilidades.</a:t>
            </a:r>
            <a:endParaRPr lang="es-HN" sz="2400" i="0" dirty="0">
              <a:effectLst/>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829142" cy="3301545"/>
          </a:xfrm>
          <a:prstGeom prst="rect">
            <a:avLst/>
          </a:prstGeom>
          <a:noFill/>
        </p:spPr>
        <p:txBody>
          <a:bodyPr wrap="square">
            <a:spAutoFit/>
          </a:bodyPr>
          <a:lstStyle/>
          <a:p>
            <a:pPr algn="ctr">
              <a:lnSpc>
                <a:spcPct val="107000"/>
              </a:lnSpc>
              <a:spcAft>
                <a:spcPts val="800"/>
              </a:spcAft>
            </a:pPr>
            <a:r>
              <a:rPr lang="es-HN" sz="2800" b="1" dirty="0">
                <a:solidFill>
                  <a:schemeClr val="bg1"/>
                </a:solidFill>
                <a:latin typeface="Oswald"/>
                <a:ea typeface="Times New Roman" panose="02020603050405020304" pitchFamily="18" charset="0"/>
                <a:cs typeface="Times New Roman" panose="02020603050405020304" pitchFamily="18" charset="0"/>
              </a:rPr>
              <a:t>El Currículum Funcional o Temático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529168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gn="just"/>
            <a:r>
              <a:rPr lang="es-HN" sz="2400" b="1" dirty="0">
                <a:latin typeface="Arial Nova" panose="020B0504020202020204" pitchFamily="34" charset="0"/>
              </a:rPr>
              <a:t>Perfecto para ti si...</a:t>
            </a:r>
          </a:p>
          <a:p>
            <a:pPr algn="just"/>
            <a:r>
              <a:rPr lang="es-HN" sz="2400" dirty="0">
                <a:latin typeface="Arial Nova" panose="020B0504020202020204" pitchFamily="34" charset="0"/>
              </a:rPr>
              <a:t>... no tienes experiencia laboral (y quieres destacar otras partes de tu currículum como las habilidades, las actividades de voluntariado o las estancias en el extranjero), si quieres acceder a un sector profesional totalmente diferente (para lo cual no es relevante tu experiencia laboral anterior, sino tus habilidades, capacidades y tu forma de trabajar)</a:t>
            </a:r>
          </a:p>
          <a:p>
            <a:pPr algn="just"/>
            <a:r>
              <a:rPr lang="es-HN" sz="2400" b="1" dirty="0">
                <a:latin typeface="Arial Nova" panose="020B0504020202020204" pitchFamily="34" charset="0"/>
              </a:rPr>
              <a:t>Desaconsejado para ti si...</a:t>
            </a:r>
          </a:p>
          <a:p>
            <a:pPr algn="just"/>
            <a:r>
              <a:rPr lang="es-HN" sz="2400" dirty="0">
                <a:latin typeface="Arial Nova" panose="020B0504020202020204" pitchFamily="34" charset="0"/>
              </a:rPr>
              <a:t>... cuentas con una extensa trayectoria profesional o has escalado posiciones en tu puesto de trabajo (ascensos, promoción interna, etc.) El currículum funcional no te permite mostrar la evolución ascendente de tu carrera, ni tampoco las distintas responsabilidades que has asumido en cada puesto de trabajo.</a:t>
            </a: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829142" cy="3301545"/>
          </a:xfrm>
          <a:prstGeom prst="rect">
            <a:avLst/>
          </a:prstGeom>
          <a:noFill/>
        </p:spPr>
        <p:txBody>
          <a:bodyPr wrap="square">
            <a:spAutoFit/>
          </a:bodyPr>
          <a:lstStyle/>
          <a:p>
            <a:pPr algn="ctr">
              <a:lnSpc>
                <a:spcPct val="107000"/>
              </a:lnSpc>
              <a:spcAft>
                <a:spcPts val="800"/>
              </a:spcAft>
            </a:pPr>
            <a:r>
              <a:rPr lang="es-HN" sz="2800" b="1" dirty="0">
                <a:solidFill>
                  <a:schemeClr val="bg1"/>
                </a:solidFill>
                <a:latin typeface="Oswald"/>
                <a:ea typeface="Times New Roman" panose="02020603050405020304" pitchFamily="18" charset="0"/>
                <a:cs typeface="Times New Roman" panose="02020603050405020304" pitchFamily="18" charset="0"/>
              </a:rPr>
              <a:t>El Currículum Funcional o Temático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76470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endParaRPr lang="es-HN" sz="2400" dirty="0">
              <a:latin typeface="Arial Nova" panose="020B0504020202020204" pitchFamily="34" charset="0"/>
            </a:endParaRPr>
          </a:p>
          <a:p>
            <a:endParaRPr lang="es-HN" sz="2400" dirty="0">
              <a:latin typeface="Arial Nova" panose="020B0504020202020204" pitchFamily="34" charset="0"/>
            </a:endParaRPr>
          </a:p>
          <a:p>
            <a:pPr algn="just"/>
            <a:r>
              <a:rPr lang="es-HN" sz="2400" dirty="0">
                <a:latin typeface="Arial Nova" panose="020B0504020202020204" pitchFamily="34" charset="0"/>
              </a:rPr>
              <a:t>Es el más completo de los tres modelos, aunque, por ello, también es el más complejo de elaborar. A grandes rasgos, el currículum combinado es una mezcla del cronológico y del temático. Parte siempre del modelo funcional, organizando la información por áreas temáticas o profesionales, para llegar después a la organización en el tiempo. De esta forma se destacan las habilidades que se tienen al tiempo que se refleja la experiencia y la formación.</a:t>
            </a:r>
          </a:p>
          <a:p>
            <a:pPr algn="just"/>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452659" cy="3108543"/>
          </a:xfrm>
          <a:prstGeom prst="rect">
            <a:avLst/>
          </a:prstGeom>
          <a:noFill/>
        </p:spPr>
        <p:txBody>
          <a:bodyPr wrap="square">
            <a:spAutoFit/>
          </a:bodyPr>
          <a:lstStyle/>
          <a:p>
            <a:pPr algn="ctr"/>
            <a:r>
              <a:rPr lang="es-HN" sz="2800" b="1" dirty="0">
                <a:solidFill>
                  <a:schemeClr val="bg1"/>
                </a:solidFill>
              </a:rPr>
              <a:t>Currículum Combinado o Mixto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605039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endParaRPr lang="es-HN" sz="2400" dirty="0">
              <a:latin typeface="Arial Nova" panose="020B0504020202020204" pitchFamily="34" charset="0"/>
            </a:endParaRPr>
          </a:p>
          <a:p>
            <a:endParaRPr lang="es-HN" sz="2400" dirty="0">
              <a:latin typeface="Arial Nova" panose="020B0504020202020204" pitchFamily="34" charset="0"/>
            </a:endParaRPr>
          </a:p>
          <a:p>
            <a:pPr algn="just"/>
            <a:r>
              <a:rPr lang="es-HN" sz="2400" b="1" dirty="0">
                <a:latin typeface="Arial Nova" panose="020B0504020202020204" pitchFamily="34" charset="0"/>
              </a:rPr>
              <a:t>Ventajas del currículum combinado</a:t>
            </a:r>
          </a:p>
          <a:p>
            <a:pPr algn="just"/>
            <a:r>
              <a:rPr lang="es-HN" sz="2400" dirty="0">
                <a:latin typeface="Arial Nova" panose="020B0504020202020204" pitchFamily="34" charset="0"/>
              </a:rPr>
              <a:t>Destaca de forma clara tus capacidades y tus logros, junto con tu experiencia y formación.</a:t>
            </a:r>
          </a:p>
          <a:p>
            <a:pPr algn="just"/>
            <a:r>
              <a:rPr lang="es-HN" sz="2400" dirty="0">
                <a:latin typeface="Arial Nova" panose="020B0504020202020204" pitchFamily="34" charset="0"/>
              </a:rPr>
              <a:t>Permite mucha flexibilidad y creatividad, por lo que ayuda a no pasar desapercibido si quieres presentarte a un puesto de trabajo concreto.</a:t>
            </a:r>
          </a:p>
          <a:p>
            <a:pPr algn="just"/>
            <a:endParaRPr lang="es-HN" sz="2400" dirty="0">
              <a:latin typeface="Arial Nova" panose="020B0504020202020204" pitchFamily="34" charset="0"/>
            </a:endParaRPr>
          </a:p>
          <a:p>
            <a:pPr algn="just"/>
            <a:r>
              <a:rPr lang="es-HN" sz="2400" b="1" dirty="0">
                <a:latin typeface="Arial Nova" panose="020B0504020202020204" pitchFamily="34" charset="0"/>
              </a:rPr>
              <a:t>Inconvenientes del currículum combinado</a:t>
            </a:r>
          </a:p>
          <a:p>
            <a:pPr algn="just"/>
            <a:r>
              <a:rPr lang="es-HN" sz="2400" dirty="0">
                <a:latin typeface="Arial Nova" panose="020B0504020202020204" pitchFamily="34" charset="0"/>
              </a:rPr>
              <a:t>No es un buen formato para presentarlo en los lugares que piden formularios estándar, como por ejemplo, en las webs de empleo en Internet.</a:t>
            </a:r>
          </a:p>
          <a:p>
            <a:pPr algn="just"/>
            <a:r>
              <a:rPr lang="es-HN" sz="2400" dirty="0">
                <a:latin typeface="Arial Nova" panose="020B0504020202020204" pitchFamily="34" charset="0"/>
              </a:rPr>
              <a:t>Necesitas un currículum diferente para cada puesto de trabajo al que optas y esto requiere tiempo.</a:t>
            </a: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452659" cy="3108543"/>
          </a:xfrm>
          <a:prstGeom prst="rect">
            <a:avLst/>
          </a:prstGeom>
          <a:noFill/>
        </p:spPr>
        <p:txBody>
          <a:bodyPr wrap="square">
            <a:spAutoFit/>
          </a:bodyPr>
          <a:lstStyle/>
          <a:p>
            <a:pPr algn="ctr"/>
            <a:r>
              <a:rPr lang="es-HN" sz="2800" b="1" dirty="0">
                <a:solidFill>
                  <a:schemeClr val="bg1"/>
                </a:solidFill>
              </a:rPr>
              <a:t>Currículum Combinado o Mixto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598468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r>
              <a:rPr lang="es-HN" sz="2400" b="1" dirty="0">
                <a:latin typeface="Arial Nova" panose="020B0504020202020204" pitchFamily="34" charset="0"/>
              </a:rPr>
              <a:t>Perfecto para ti si...</a:t>
            </a:r>
          </a:p>
          <a:p>
            <a:r>
              <a:rPr lang="es-HN" sz="2400" dirty="0">
                <a:latin typeface="Arial Nova" panose="020B0504020202020204" pitchFamily="34" charset="0"/>
              </a:rPr>
              <a:t>... tienes una extensa trayectoria profesional (tanto académica como laboral) y quieres destacar tus habilidades, competencias demostrables y logros conseguidos. Dado que este es el modelo de currículum más completo de todos, todo serán ventajas para ti si decides utilizarlo.</a:t>
            </a:r>
          </a:p>
          <a:p>
            <a:endParaRPr lang="es-HN" sz="2400" dirty="0">
              <a:latin typeface="Arial Nova" panose="020B0504020202020204" pitchFamily="34" charset="0"/>
            </a:endParaRPr>
          </a:p>
          <a:p>
            <a:r>
              <a:rPr lang="es-HN" sz="2400" b="1" dirty="0">
                <a:latin typeface="Arial Nova" panose="020B0504020202020204" pitchFamily="34" charset="0"/>
              </a:rPr>
              <a:t>Desaconsejado para ti si...</a:t>
            </a:r>
          </a:p>
          <a:p>
            <a:r>
              <a:rPr lang="es-HN" sz="2400" dirty="0">
                <a:latin typeface="Arial Nova" panose="020B0504020202020204" pitchFamily="34" charset="0"/>
              </a:rPr>
              <a:t>... apenas tienes experiencia laboral o tienes muy poco tiempo para hacer tu currículum. Es posible que el proceso de selección al que te quieres presentar finalice hoy y apenas tengas tiempo para preparar un CV elaborado. Si este es tu caso, deberías escoger un formato de currículum que sea más sencillo de redactar (al menos para salir del paso).</a:t>
            </a:r>
          </a:p>
          <a:p>
            <a:endParaRPr lang="es-HN" sz="2400" dirty="0">
              <a:latin typeface="Arial Nova" panose="020B0504020202020204" pitchFamily="34" charset="0"/>
            </a:endParaRPr>
          </a:p>
          <a:p>
            <a:endParaRPr lang="es-HN" sz="2400" b="0" i="0" dirty="0">
              <a:effectLst/>
              <a:latin typeface="Arial Nova" panose="020B0504020202020204" pitchFamily="34" charset="0"/>
            </a:endParaRP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452659" cy="3108543"/>
          </a:xfrm>
          <a:prstGeom prst="rect">
            <a:avLst/>
          </a:prstGeom>
          <a:noFill/>
        </p:spPr>
        <p:txBody>
          <a:bodyPr wrap="square">
            <a:spAutoFit/>
          </a:bodyPr>
          <a:lstStyle/>
          <a:p>
            <a:pPr algn="ctr"/>
            <a:r>
              <a:rPr lang="es-HN" sz="2800" b="1" dirty="0">
                <a:solidFill>
                  <a:schemeClr val="bg1"/>
                </a:solidFill>
              </a:rPr>
              <a:t>Currículum Combinado o Mixto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4132495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1668378"/>
            <a:ext cx="8604573" cy="4242843"/>
          </a:xfrm>
          <a:prstGeom prst="rect">
            <a:avLst/>
          </a:prstGeom>
        </p:spPr>
        <p:txBody>
          <a:bodyPr vert="horz" lIns="91440" tIns="45720" rIns="91440" bIns="45720" rtlCol="0">
            <a:noAutofit/>
          </a:bodyPr>
          <a:lstStyle/>
          <a:p>
            <a:endParaRPr lang="es-HN" sz="2400" dirty="0">
              <a:latin typeface="Arial Nova" panose="020B0504020202020204" pitchFamily="34" charset="0"/>
            </a:endParaRPr>
          </a:p>
          <a:p>
            <a:r>
              <a:rPr lang="es-HN" sz="2400" dirty="0">
                <a:latin typeface="Arial Nova" panose="020B0504020202020204" pitchFamily="34" charset="0"/>
              </a:rPr>
              <a:t>Es la fase del proceso de selección donde el entrevistador analiza a fondo el candidato para comprobar su idoneidad para el puesto ofertado. El aspirante debe aprovechar la oportunidad para destacar que es el más cualificado para el empleo.</a:t>
            </a:r>
          </a:p>
          <a:p>
            <a:endParaRPr lang="es-HN" sz="2400" b="1" dirty="0">
              <a:latin typeface="Arial Nova" panose="020B0504020202020204" pitchFamily="34" charset="0"/>
            </a:endParaRPr>
          </a:p>
          <a:p>
            <a:pPr algn="ctr"/>
            <a:br>
              <a:rPr lang="es-HN" sz="2400" dirty="0">
                <a:latin typeface="Arial Nova" panose="020B0504020202020204" pitchFamily="34" charset="0"/>
              </a:rPr>
            </a:br>
            <a:r>
              <a:rPr lang="es-HN" sz="2400" dirty="0">
                <a:latin typeface="Arial Nova" panose="020B0504020202020204" pitchFamily="34" charset="0"/>
              </a:rPr>
              <a:t> </a:t>
            </a:r>
          </a:p>
          <a:p>
            <a:endParaRPr lang="es-HN" sz="2400" dirty="0">
              <a:latin typeface="Arial Nova" panose="020B0504020202020204" pitchFamily="34" charset="0"/>
            </a:endParaRPr>
          </a:p>
          <a:p>
            <a:endParaRPr lang="es-HN" sz="2400" b="0" i="0" dirty="0">
              <a:effectLst/>
              <a:latin typeface="Arial Nova" panose="020B0504020202020204" pitchFamily="34" charset="0"/>
            </a:endParaRPr>
          </a:p>
          <a:p>
            <a:endParaRPr lang="es-HN" sz="2400" dirty="0">
              <a:latin typeface="Arial Nova" panose="020B0504020202020204" pitchFamily="34" charset="0"/>
            </a:endParaRPr>
          </a:p>
          <a:p>
            <a:endParaRPr lang="es-HN" sz="2400" dirty="0">
              <a:latin typeface="Arial Nova" panose="020B0504020202020204" pitchFamily="34" charset="0"/>
            </a:endParaRPr>
          </a:p>
          <a:p>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452482" y="3189786"/>
            <a:ext cx="2452659" cy="2308324"/>
          </a:xfrm>
          <a:prstGeom prst="rect">
            <a:avLst/>
          </a:prstGeom>
          <a:noFill/>
        </p:spPr>
        <p:txBody>
          <a:bodyPr wrap="square">
            <a:spAutoFit/>
          </a:bodyPr>
          <a:lstStyle/>
          <a:p>
            <a:pPr algn="ctr"/>
            <a:r>
              <a:rPr lang="es-HN" sz="2400" b="1" dirty="0">
                <a:solidFill>
                  <a:schemeClr val="bg1"/>
                </a:solidFill>
                <a:latin typeface="Open Sans"/>
              </a:rPr>
              <a:t>La Entrevista de Trabajo</a:t>
            </a:r>
            <a:r>
              <a:rPr lang="es-HN" sz="2400" dirty="0">
                <a:solidFill>
                  <a:schemeClr val="bg1"/>
                </a:solidFill>
                <a:latin typeface="Open Sans"/>
              </a:rPr>
              <a:t> </a:t>
            </a:r>
          </a:p>
          <a:p>
            <a:pPr algn="ct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2007779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gn="ctr"/>
            <a:r>
              <a:rPr lang="es-HN" sz="2800" b="1" dirty="0">
                <a:latin typeface="Arial Nova" panose="020B0504020202020204" pitchFamily="34" charset="0"/>
              </a:rPr>
              <a:t>Tipos de entrevista</a:t>
            </a:r>
          </a:p>
          <a:p>
            <a:endParaRPr lang="es-HN" sz="2400" dirty="0">
              <a:latin typeface="Arial Nova" panose="020B0504020202020204" pitchFamily="34" charset="0"/>
            </a:endParaRPr>
          </a:p>
          <a:p>
            <a:r>
              <a:rPr lang="es-HN" sz="2400" b="1" i="1" dirty="0">
                <a:latin typeface="Arial Nova" panose="020B0504020202020204" pitchFamily="34" charset="0"/>
              </a:rPr>
              <a:t>Entrevista dirigida</a:t>
            </a:r>
            <a:r>
              <a:rPr lang="es-HN" sz="2000" b="1" i="1" dirty="0">
                <a:latin typeface="Arial Nova" panose="020B0504020202020204" pitchFamily="34" charset="0"/>
              </a:rPr>
              <a:t>. </a:t>
            </a:r>
            <a:r>
              <a:rPr lang="es-HN" sz="2000" dirty="0">
                <a:latin typeface="Arial Nova" panose="020B0504020202020204" pitchFamily="34" charset="0"/>
              </a:rPr>
              <a:t>El entrevistador hace preguntas concretas y muy específicas al entrevistado, dándole poco margen para las respuestas.</a:t>
            </a:r>
            <a:br>
              <a:rPr lang="es-HN" sz="2000" dirty="0">
                <a:latin typeface="Arial Nova" panose="020B0504020202020204" pitchFamily="34" charset="0"/>
              </a:rPr>
            </a:br>
            <a:r>
              <a:rPr lang="es-HN" sz="2400" dirty="0">
                <a:latin typeface="Arial Nova" panose="020B0504020202020204" pitchFamily="34" charset="0"/>
              </a:rPr>
              <a:t> </a:t>
            </a:r>
          </a:p>
          <a:p>
            <a:r>
              <a:rPr lang="es-HN" sz="2400" b="1" i="1" dirty="0">
                <a:latin typeface="Arial Nova" panose="020B0504020202020204" pitchFamily="34" charset="0"/>
              </a:rPr>
              <a:t>Entrevista semidirigida. </a:t>
            </a:r>
            <a:r>
              <a:rPr lang="es-HN" sz="2000" dirty="0">
                <a:latin typeface="Arial Nova" panose="020B0504020202020204" pitchFamily="34" charset="0"/>
              </a:rPr>
              <a:t>El entrevistador hace preguntas concretas pero dejando algunas abiertas en las que el entrevistado puede exponer el tema de manera libre y espontánea. De esta manera, el entrevistador puede observar también cómo se organiza mentalmente.</a:t>
            </a:r>
          </a:p>
          <a:p>
            <a:pPr algn="just"/>
            <a:endParaRPr lang="es-HN" sz="2400" b="1" dirty="0">
              <a:latin typeface="Arial Nova" panose="020B0504020202020204" pitchFamily="34" charset="0"/>
            </a:endParaRPr>
          </a:p>
          <a:p>
            <a:pPr algn="just"/>
            <a:r>
              <a:rPr lang="es-HN" sz="2400" b="1" dirty="0">
                <a:latin typeface="Arial Nova" panose="020B0504020202020204" pitchFamily="34" charset="0"/>
              </a:rPr>
              <a:t>Entrevista grupal. </a:t>
            </a:r>
            <a:r>
              <a:rPr lang="es-HN" sz="2000" dirty="0">
                <a:latin typeface="Arial Nova" panose="020B0504020202020204" pitchFamily="34" charset="0"/>
              </a:rPr>
              <a:t>Se convocan entre seis y diez personas candidatas, se hace una simulación de situación grupal en la que se ha de debatir un tema para llegar a unas conclusiones. El objetivo de esta entrevista es obtener información sobre la capacidad de relación y comportamiento de los candidatos en un grupo.</a:t>
            </a:r>
          </a:p>
          <a:p>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452482" y="3189786"/>
            <a:ext cx="2452659" cy="2308324"/>
          </a:xfrm>
          <a:prstGeom prst="rect">
            <a:avLst/>
          </a:prstGeom>
          <a:noFill/>
        </p:spPr>
        <p:txBody>
          <a:bodyPr wrap="square">
            <a:spAutoFit/>
          </a:bodyPr>
          <a:lstStyle/>
          <a:p>
            <a:pPr algn="ctr"/>
            <a:r>
              <a:rPr lang="es-HN" sz="2400" b="1" dirty="0">
                <a:solidFill>
                  <a:schemeClr val="bg1"/>
                </a:solidFill>
                <a:latin typeface="Open Sans"/>
              </a:rPr>
              <a:t>La Entrevista de Trabajo</a:t>
            </a:r>
            <a:r>
              <a:rPr lang="es-HN" sz="2400" dirty="0">
                <a:solidFill>
                  <a:schemeClr val="bg1"/>
                </a:solidFill>
                <a:latin typeface="Open Sans"/>
              </a:rPr>
              <a:t> </a:t>
            </a:r>
          </a:p>
          <a:p>
            <a:pPr algn="ct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189288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r>
              <a:rPr lang="es-HN" sz="2400" dirty="0">
                <a:latin typeface="Arial Nova" panose="020B0504020202020204" pitchFamily="34" charset="0"/>
              </a:rPr>
              <a:t>Las tres principales fases en las que se estructura una entrevista:</a:t>
            </a:r>
          </a:p>
          <a:p>
            <a:endParaRPr lang="es-HN" sz="2400" dirty="0">
              <a:latin typeface="Arial Nova" panose="020B0504020202020204" pitchFamily="34" charset="0"/>
            </a:endParaRPr>
          </a:p>
          <a:p>
            <a:r>
              <a:rPr lang="es-HN" sz="2400" b="1" dirty="0">
                <a:latin typeface="Arial Nova" panose="020B0504020202020204" pitchFamily="34" charset="0"/>
              </a:rPr>
              <a:t>Presentación</a:t>
            </a:r>
            <a:r>
              <a:rPr lang="es-HN" sz="2400" dirty="0">
                <a:latin typeface="Arial Nova" panose="020B0504020202020204" pitchFamily="34" charset="0"/>
              </a:rPr>
              <a:t>. Es el momento inicial, en el que te presentas al entrevistador y él te expone brevemente el puesto de trabajo. En este momento, muéstrate interesado y decidido.</a:t>
            </a:r>
          </a:p>
          <a:p>
            <a:br>
              <a:rPr lang="es-HN" sz="2400" dirty="0">
                <a:latin typeface="Arial Nova" panose="020B0504020202020204" pitchFamily="34" charset="0"/>
              </a:rPr>
            </a:br>
            <a:r>
              <a:rPr lang="es-HN" sz="2400" b="1" dirty="0">
                <a:latin typeface="Arial Nova" panose="020B0504020202020204" pitchFamily="34" charset="0"/>
              </a:rPr>
              <a:t>Desarrollo</a:t>
            </a:r>
            <a:r>
              <a:rPr lang="es-HN" sz="2400" dirty="0">
                <a:latin typeface="Arial Nova" panose="020B0504020202020204" pitchFamily="34" charset="0"/>
              </a:rPr>
              <a:t>. El reclutador quiere conocer los detalles de tu formación, tu experiencia profesional, tus competencias, etc. Aprovecha este momento para mostrar la mejor imagen de </a:t>
            </a:r>
            <a:r>
              <a:rPr lang="es-HN" sz="2400" dirty="0" err="1">
                <a:latin typeface="Arial Nova" panose="020B0504020202020204" pitchFamily="34" charset="0"/>
              </a:rPr>
              <a:t>tí</a:t>
            </a:r>
            <a:r>
              <a:rPr lang="es-HN" sz="2400" dirty="0">
                <a:latin typeface="Arial Nova" panose="020B0504020202020204" pitchFamily="34" charset="0"/>
              </a:rPr>
              <a:t> mismo. Es muy importante que recuerdes bien los datos y fechas que aparecen en tu currículum y tengas claro los aspectos que quieres destacar, cuáles son las competencias que posees y que te diferencian de los demás, y porqué crees que eres ideal para este puesto de trabajo.</a:t>
            </a:r>
            <a:br>
              <a:rPr lang="es-HN" sz="2400" dirty="0">
                <a:latin typeface="Arial Nova" panose="020B0504020202020204" pitchFamily="34" charset="0"/>
              </a:rPr>
            </a:br>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452482" y="3045562"/>
            <a:ext cx="2452659" cy="2677656"/>
          </a:xfrm>
          <a:prstGeom prst="rect">
            <a:avLst/>
          </a:prstGeom>
          <a:noFill/>
        </p:spPr>
        <p:txBody>
          <a:bodyPr wrap="square">
            <a:spAutoFit/>
          </a:bodyPr>
          <a:lstStyle/>
          <a:p>
            <a:pPr algn="ctr">
              <a:lnSpc>
                <a:spcPct val="150000"/>
              </a:lnSpc>
            </a:pPr>
            <a:r>
              <a:rPr lang="es-HN" sz="2400" b="1" dirty="0">
                <a:solidFill>
                  <a:schemeClr val="bg1"/>
                </a:solidFill>
                <a:latin typeface="Open Sans"/>
              </a:rPr>
              <a:t>Fases de la Entrevista</a:t>
            </a:r>
          </a:p>
          <a:p>
            <a:pPr algn="ct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213938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gn="just"/>
            <a:r>
              <a:rPr lang="es-HN" sz="2400" b="1" dirty="0">
                <a:latin typeface="Arial Nova" panose="020B0504020202020204" pitchFamily="34" charset="0"/>
              </a:rPr>
              <a:t>Cierre</a:t>
            </a:r>
            <a:r>
              <a:rPr lang="es-HN" sz="2400" dirty="0">
                <a:latin typeface="Arial Nova" panose="020B0504020202020204" pitchFamily="34" charset="0"/>
              </a:rPr>
              <a:t> En el momento del cierre es cuando podrás preguntar algunas dudas respecto al trabajo y la empresa (horario, tipo de contrato, sueldo, etc.) o aclarar algún punto que no hayas entendido.</a:t>
            </a:r>
          </a:p>
          <a:p>
            <a:endParaRPr lang="es-HN" sz="2400" dirty="0">
              <a:latin typeface="Arial Nova" panose="020B0504020202020204" pitchFamily="34" charset="0"/>
            </a:endParaRPr>
          </a:p>
          <a:p>
            <a:pPr algn="just"/>
            <a:endParaRPr lang="es-HN" sz="2400" dirty="0">
              <a:latin typeface="Arial Nova" panose="020B0504020202020204" pitchFamily="34" charset="0"/>
            </a:endParaRPr>
          </a:p>
          <a:p>
            <a:pPr algn="just"/>
            <a:endParaRPr lang="es-HN"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452482" y="3045562"/>
            <a:ext cx="2452659" cy="2677656"/>
          </a:xfrm>
          <a:prstGeom prst="rect">
            <a:avLst/>
          </a:prstGeom>
          <a:noFill/>
        </p:spPr>
        <p:txBody>
          <a:bodyPr wrap="square">
            <a:spAutoFit/>
          </a:bodyPr>
          <a:lstStyle/>
          <a:p>
            <a:pPr algn="ctr">
              <a:lnSpc>
                <a:spcPct val="150000"/>
              </a:lnSpc>
            </a:pPr>
            <a:r>
              <a:rPr lang="es-HN" sz="2400" b="1" dirty="0">
                <a:solidFill>
                  <a:schemeClr val="bg1"/>
                </a:solidFill>
                <a:latin typeface="Open Sans"/>
              </a:rPr>
              <a:t>Fases de la Entrevista</a:t>
            </a:r>
          </a:p>
          <a:p>
            <a:pPr algn="ct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612959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E0C8999-45B1-449A-AECD-0315C43BD3B1}"/>
              </a:ext>
            </a:extLst>
          </p:cNvPr>
          <p:cNvSpPr/>
          <p:nvPr/>
        </p:nvSpPr>
        <p:spPr>
          <a:xfrm>
            <a:off x="2653048" y="1455314"/>
            <a:ext cx="6490952" cy="2308324"/>
          </a:xfrm>
          <a:prstGeom prst="rect">
            <a:avLst/>
          </a:prstGeom>
        </p:spPr>
        <p:txBody>
          <a:bodyPr wrap="square">
            <a:spAutoFit/>
          </a:bodyPr>
          <a:lstStyle/>
          <a:p>
            <a:pPr algn="ctr"/>
            <a:r>
              <a:rPr lang="es-HN" sz="2400" b="1" dirty="0"/>
              <a:t>ASESOR DE VENTAS DIGITALES </a:t>
            </a:r>
          </a:p>
          <a:p>
            <a:pPr algn="ctr"/>
            <a:endParaRPr lang="es-HN" sz="2400" b="1" dirty="0"/>
          </a:p>
          <a:p>
            <a:pPr algn="ctr"/>
            <a:r>
              <a:rPr lang="es-HN" sz="2400" b="1" dirty="0"/>
              <a:t>M-01</a:t>
            </a:r>
          </a:p>
          <a:p>
            <a:endParaRPr lang="es-HN" sz="2400" dirty="0"/>
          </a:p>
          <a:p>
            <a:pPr algn="ctr"/>
            <a:r>
              <a:rPr lang="es-HN" sz="2400" dirty="0"/>
              <a:t> </a:t>
            </a:r>
            <a:r>
              <a:rPr lang="es-HN" sz="2400" b="1" dirty="0">
                <a:solidFill>
                  <a:srgbClr val="333333"/>
                </a:solidFill>
                <a:latin typeface="Open Sans"/>
              </a:rPr>
              <a:t>UNIDAD DIDACTICA N. 2: Inserción en el Mercado Laboral  II PARTE </a:t>
            </a:r>
          </a:p>
        </p:txBody>
      </p:sp>
    </p:spTree>
    <p:extLst>
      <p:ext uri="{BB962C8B-B14F-4D97-AF65-F5344CB8AC3E}">
        <p14:creationId xmlns:p14="http://schemas.microsoft.com/office/powerpoint/2010/main" val="1582569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graphicFrame>
        <p:nvGraphicFramePr>
          <p:cNvPr id="74" name="TextBox 2">
            <a:extLst>
              <a:ext uri="{FF2B5EF4-FFF2-40B4-BE49-F238E27FC236}">
                <a16:creationId xmlns:a16="http://schemas.microsoft.com/office/drawing/2014/main" id="{8186BED4-7A7A-451C-8368-0A0F38CD4928}"/>
              </a:ext>
            </a:extLst>
          </p:cNvPr>
          <p:cNvGraphicFramePr/>
          <p:nvPr>
            <p:extLst>
              <p:ext uri="{D42A27DB-BD31-4B8C-83A1-F6EECF244321}">
                <p14:modId xmlns:p14="http://schemas.microsoft.com/office/powerpoint/2010/main" val="3816161143"/>
              </p:ext>
            </p:extLst>
          </p:nvPr>
        </p:nvGraphicFramePr>
        <p:xfrm>
          <a:off x="3373061" y="228600"/>
          <a:ext cx="8604573" cy="5682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3" name="TextBox 72">
            <a:extLst>
              <a:ext uri="{FF2B5EF4-FFF2-40B4-BE49-F238E27FC236}">
                <a16:creationId xmlns:a16="http://schemas.microsoft.com/office/drawing/2014/main" id="{B891196B-3A0E-4D14-9049-60CC5B689ABF}"/>
              </a:ext>
            </a:extLst>
          </p:cNvPr>
          <p:cNvSpPr txBox="1"/>
          <p:nvPr/>
        </p:nvSpPr>
        <p:spPr>
          <a:xfrm>
            <a:off x="908393" y="2657127"/>
            <a:ext cx="1571795" cy="1938992"/>
          </a:xfrm>
          <a:prstGeom prst="rect">
            <a:avLst/>
          </a:prstGeom>
          <a:noFill/>
        </p:spPr>
        <p:txBody>
          <a:bodyPr wrap="square">
            <a:spAutoFit/>
          </a:bodyPr>
          <a:lstStyle/>
          <a:p>
            <a:pPr lvl="0" algn="ctr"/>
            <a:r>
              <a:rPr lang="es-HN" sz="2000" b="1" dirty="0">
                <a:solidFill>
                  <a:schemeClr val="bg1"/>
                </a:solidFill>
              </a:rPr>
              <a:t>ASPECTOS A TENER EN CUENTA EN LA ENTREVISTAS </a:t>
            </a:r>
            <a:endParaRPr lang="en-US" sz="2000" dirty="0">
              <a:solidFill>
                <a:schemeClr val="bg1"/>
              </a:solidFill>
            </a:endParaRPr>
          </a:p>
        </p:txBody>
      </p:sp>
    </p:spTree>
    <p:extLst>
      <p:ext uri="{BB962C8B-B14F-4D97-AF65-F5344CB8AC3E}">
        <p14:creationId xmlns:p14="http://schemas.microsoft.com/office/powerpoint/2010/main" val="1616518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71" name="TextBox 70">
            <a:extLst>
              <a:ext uri="{FF2B5EF4-FFF2-40B4-BE49-F238E27FC236}">
                <a16:creationId xmlns:a16="http://schemas.microsoft.com/office/drawing/2014/main" id="{B52D2814-EC01-49BF-A5BE-600F67938287}"/>
              </a:ext>
            </a:extLst>
          </p:cNvPr>
          <p:cNvSpPr txBox="1"/>
          <p:nvPr/>
        </p:nvSpPr>
        <p:spPr>
          <a:xfrm>
            <a:off x="452482" y="2357973"/>
            <a:ext cx="2452659" cy="3785652"/>
          </a:xfrm>
          <a:prstGeom prst="rect">
            <a:avLst/>
          </a:prstGeom>
          <a:noFill/>
        </p:spPr>
        <p:txBody>
          <a:bodyPr wrap="square">
            <a:spAutoFit/>
          </a:bodyPr>
          <a:lstStyle/>
          <a:p>
            <a:pPr algn="ctr"/>
            <a:r>
              <a:rPr lang="es-HN" sz="2400" b="1" dirty="0">
                <a:solidFill>
                  <a:schemeClr val="bg1"/>
                </a:solidFill>
                <a:latin typeface="Open Sans"/>
              </a:rPr>
              <a:t>ASPECTOS NEGATIVOS A EVITAR EN UNA ENTREVISTA </a:t>
            </a:r>
          </a:p>
          <a:p>
            <a:pPr>
              <a:buFont typeface="Arial" panose="020B0604020202020204" pitchFamily="34" charset="0"/>
              <a:buChar char="•"/>
            </a:pPr>
            <a:endParaRPr lang="es-HN" sz="2400" b="1" dirty="0">
              <a:solidFill>
                <a:schemeClr val="bg1"/>
              </a:solidFill>
              <a:latin typeface="Open Sans"/>
            </a:endParaRPr>
          </a:p>
          <a:p>
            <a:pPr algn="ct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a:p>
            <a:endParaRPr lang="es-HN" sz="2400" b="1" dirty="0">
              <a:solidFill>
                <a:schemeClr val="bg1"/>
              </a:solidFill>
              <a:latin typeface="Arial Nova" panose="020B0504020202020204" pitchFamily="34" charset="0"/>
            </a:endParaRPr>
          </a:p>
        </p:txBody>
      </p:sp>
      <p:graphicFrame>
        <p:nvGraphicFramePr>
          <p:cNvPr id="74" name="TextBox 2">
            <a:extLst>
              <a:ext uri="{FF2B5EF4-FFF2-40B4-BE49-F238E27FC236}">
                <a16:creationId xmlns:a16="http://schemas.microsoft.com/office/drawing/2014/main" id="{BE03E4BE-803B-4C8F-8A65-783DC57FCF65}"/>
              </a:ext>
            </a:extLst>
          </p:cNvPr>
          <p:cNvGraphicFramePr/>
          <p:nvPr/>
        </p:nvGraphicFramePr>
        <p:xfrm>
          <a:off x="3373061" y="228600"/>
          <a:ext cx="8604573" cy="5682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6111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45" name="Group 78">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46" name="Group 92">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47" name="Rectangle 106">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48"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49" name="Rectangle 110">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0" name="Group 112">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114"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5"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6"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7"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18"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19"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20"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21"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22"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23"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24"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25"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51" name="Group 126">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128"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9"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0"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31"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32"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33"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34"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35"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36"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37"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38"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39"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52" name="Rectangle 140">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53"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1" name="TextBox 70">
            <a:extLst>
              <a:ext uri="{FF2B5EF4-FFF2-40B4-BE49-F238E27FC236}">
                <a16:creationId xmlns:a16="http://schemas.microsoft.com/office/drawing/2014/main" id="{B52D2814-EC01-49BF-A5BE-600F67938287}"/>
              </a:ext>
            </a:extLst>
          </p:cNvPr>
          <p:cNvSpPr txBox="1"/>
          <p:nvPr/>
        </p:nvSpPr>
        <p:spPr>
          <a:xfrm>
            <a:off x="125110" y="1047836"/>
            <a:ext cx="2452659" cy="5570756"/>
          </a:xfrm>
          <a:prstGeom prst="rect">
            <a:avLst/>
          </a:prstGeom>
          <a:noFill/>
        </p:spPr>
        <p:txBody>
          <a:bodyPr wrap="square">
            <a:spAutoFit/>
          </a:bodyPr>
          <a:lstStyle/>
          <a:p>
            <a:pPr algn="ctr"/>
            <a:r>
              <a:rPr lang="es-HN" sz="2400" b="1" dirty="0">
                <a:solidFill>
                  <a:srgbClr val="333333"/>
                </a:solidFill>
                <a:latin typeface="Open Sans"/>
              </a:rPr>
              <a:t>La buena actitud del candidato es una de las claves del éxito, como entrevistado debes:</a:t>
            </a:r>
          </a:p>
          <a:p>
            <a:pPr algn="just">
              <a:buFont typeface="Arial" panose="020B0604020202020204" pitchFamily="34" charset="0"/>
              <a:buChar char="•"/>
            </a:pPr>
            <a:endParaRPr lang="es-HN" sz="2400" b="1" dirty="0">
              <a:solidFill>
                <a:srgbClr val="333333"/>
              </a:solidFill>
              <a:latin typeface="Open Sans"/>
            </a:endParaRPr>
          </a:p>
          <a:p>
            <a:pPr>
              <a:spcAft>
                <a:spcPts val="600"/>
              </a:spcAft>
              <a:buFont typeface="Arial" panose="020B0604020202020204" pitchFamily="34" charset="0"/>
              <a:buChar char="•"/>
            </a:pPr>
            <a:endParaRPr lang="es-HN" sz="2400" b="1" dirty="0">
              <a:solidFill>
                <a:schemeClr val="bg1"/>
              </a:solidFill>
              <a:latin typeface="Open Sans"/>
            </a:endParaRPr>
          </a:p>
          <a:p>
            <a:pPr algn="ctr">
              <a:spcAft>
                <a:spcPts val="600"/>
              </a:spcAft>
            </a:pP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p:txBody>
      </p:sp>
      <p:graphicFrame>
        <p:nvGraphicFramePr>
          <p:cNvPr id="155" name="TextBox 139">
            <a:extLst>
              <a:ext uri="{FF2B5EF4-FFF2-40B4-BE49-F238E27FC236}">
                <a16:creationId xmlns:a16="http://schemas.microsoft.com/office/drawing/2014/main" id="{5D4EFC5A-5D5D-45B1-BBD6-10AB7D3CE0E3}"/>
              </a:ext>
            </a:extLst>
          </p:cNvPr>
          <p:cNvGraphicFramePr/>
          <p:nvPr>
            <p:extLst>
              <p:ext uri="{D42A27DB-BD31-4B8C-83A1-F6EECF244321}">
                <p14:modId xmlns:p14="http://schemas.microsoft.com/office/powerpoint/2010/main" val="963905510"/>
              </p:ext>
            </p:extLst>
          </p:nvPr>
        </p:nvGraphicFramePr>
        <p:xfrm>
          <a:off x="4875101" y="628650"/>
          <a:ext cx="7002573" cy="4905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9454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99" name="Group 78">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00"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01"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02"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03"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4"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5"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06"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7"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8"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9"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0"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1"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2" name="Group 92">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13"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14"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15"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16"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17"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18"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19"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20"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221"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22"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23"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4"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25" name="Rectangle 106">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26"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227" name="Rectangle 110">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28" name="Group 112">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229"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30"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31"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32"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33"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34"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35"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6"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7"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38"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9"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0"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1" name="Group 126">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242"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3"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4"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45"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46"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47"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48"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49"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250"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51"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52"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53"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54" name="Rectangle 140">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55"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1" name="TextBox 70">
            <a:extLst>
              <a:ext uri="{FF2B5EF4-FFF2-40B4-BE49-F238E27FC236}">
                <a16:creationId xmlns:a16="http://schemas.microsoft.com/office/drawing/2014/main" id="{B52D2814-EC01-49BF-A5BE-600F67938287}"/>
              </a:ext>
            </a:extLst>
          </p:cNvPr>
          <p:cNvSpPr txBox="1"/>
          <p:nvPr/>
        </p:nvSpPr>
        <p:spPr>
          <a:xfrm>
            <a:off x="125110" y="1047836"/>
            <a:ext cx="2452659" cy="3724096"/>
          </a:xfrm>
          <a:prstGeom prst="rect">
            <a:avLst/>
          </a:prstGeom>
          <a:noFill/>
        </p:spPr>
        <p:txBody>
          <a:bodyPr wrap="square">
            <a:spAutoFit/>
          </a:bodyPr>
          <a:lstStyle/>
          <a:p>
            <a:pPr algn="ctr"/>
            <a:r>
              <a:rPr lang="es-HN" sz="2400" b="1" dirty="0">
                <a:solidFill>
                  <a:srgbClr val="333333"/>
                </a:solidFill>
                <a:latin typeface="Open Sans"/>
              </a:rPr>
              <a:t>Aspectos a Evitar en una entrevista</a:t>
            </a:r>
          </a:p>
          <a:p>
            <a:pPr algn="just"/>
            <a:endParaRPr lang="es-HN" sz="2400" dirty="0">
              <a:solidFill>
                <a:srgbClr val="333333"/>
              </a:solidFill>
              <a:latin typeface="Open Sans"/>
            </a:endParaRPr>
          </a:p>
          <a:p>
            <a:pPr>
              <a:spcAft>
                <a:spcPts val="600"/>
              </a:spcAft>
              <a:buFont typeface="Arial" panose="020B0604020202020204" pitchFamily="34" charset="0"/>
              <a:buChar char="•"/>
            </a:pPr>
            <a:endParaRPr lang="es-HN" sz="2400" b="1" dirty="0">
              <a:solidFill>
                <a:schemeClr val="bg1"/>
              </a:solidFill>
              <a:latin typeface="Open Sans"/>
            </a:endParaRPr>
          </a:p>
          <a:p>
            <a:pPr algn="ctr">
              <a:spcAft>
                <a:spcPts val="600"/>
              </a:spcAft>
            </a:pP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p:txBody>
      </p:sp>
      <p:graphicFrame>
        <p:nvGraphicFramePr>
          <p:cNvPr id="256" name="TextBox 62">
            <a:extLst>
              <a:ext uri="{FF2B5EF4-FFF2-40B4-BE49-F238E27FC236}">
                <a16:creationId xmlns:a16="http://schemas.microsoft.com/office/drawing/2014/main" id="{EE62C232-FB8A-48E1-BD4E-B1A4732EC35E}"/>
              </a:ext>
            </a:extLst>
          </p:cNvPr>
          <p:cNvGraphicFramePr/>
          <p:nvPr>
            <p:extLst>
              <p:ext uri="{D42A27DB-BD31-4B8C-83A1-F6EECF244321}">
                <p14:modId xmlns:p14="http://schemas.microsoft.com/office/powerpoint/2010/main" val="86990746"/>
              </p:ext>
            </p:extLst>
          </p:nvPr>
        </p:nvGraphicFramePr>
        <p:xfrm>
          <a:off x="3043989" y="1539223"/>
          <a:ext cx="7811323" cy="378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6999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99" name="Group 78">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00"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01"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02"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03"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4"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5"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06"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7"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8"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9"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0"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1"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2" name="Group 92">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13"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14"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15"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16"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17"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18"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19"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20"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221"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22"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23"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4"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25" name="Rectangle 106">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26"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227" name="Rectangle 110">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28" name="Group 112">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229"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30"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31"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32"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33"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34"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35"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6"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7"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38"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9"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0"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1" name="Group 126">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242"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3"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4"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45"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46"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47"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48"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49"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250"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51"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52"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53"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54" name="Rectangle 140">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55"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1" name="TextBox 70">
            <a:extLst>
              <a:ext uri="{FF2B5EF4-FFF2-40B4-BE49-F238E27FC236}">
                <a16:creationId xmlns:a16="http://schemas.microsoft.com/office/drawing/2014/main" id="{B52D2814-EC01-49BF-A5BE-600F67938287}"/>
              </a:ext>
            </a:extLst>
          </p:cNvPr>
          <p:cNvSpPr txBox="1"/>
          <p:nvPr/>
        </p:nvSpPr>
        <p:spPr>
          <a:xfrm>
            <a:off x="125110" y="1047836"/>
            <a:ext cx="2452659" cy="3724096"/>
          </a:xfrm>
          <a:prstGeom prst="rect">
            <a:avLst/>
          </a:prstGeom>
          <a:noFill/>
        </p:spPr>
        <p:txBody>
          <a:bodyPr wrap="square">
            <a:spAutoFit/>
          </a:bodyPr>
          <a:lstStyle/>
          <a:p>
            <a:pPr algn="ctr"/>
            <a:r>
              <a:rPr lang="es-HN" sz="2400" b="1" dirty="0">
                <a:solidFill>
                  <a:srgbClr val="333333"/>
                </a:solidFill>
                <a:latin typeface="Open Sans"/>
              </a:rPr>
              <a:t>Aspectos a Evitar en una entrevista</a:t>
            </a:r>
          </a:p>
          <a:p>
            <a:pPr algn="just"/>
            <a:endParaRPr lang="es-HN" sz="2400" dirty="0">
              <a:solidFill>
                <a:srgbClr val="333333"/>
              </a:solidFill>
              <a:latin typeface="Open Sans"/>
            </a:endParaRPr>
          </a:p>
          <a:p>
            <a:pPr>
              <a:spcAft>
                <a:spcPts val="600"/>
              </a:spcAft>
              <a:buFont typeface="Arial" panose="020B0604020202020204" pitchFamily="34" charset="0"/>
              <a:buChar char="•"/>
            </a:pPr>
            <a:endParaRPr lang="es-HN" sz="2400" b="1" dirty="0">
              <a:solidFill>
                <a:schemeClr val="bg1"/>
              </a:solidFill>
              <a:latin typeface="Open Sans"/>
            </a:endParaRPr>
          </a:p>
          <a:p>
            <a:pPr algn="ctr">
              <a:spcAft>
                <a:spcPts val="600"/>
              </a:spcAft>
            </a:pPr>
            <a:endParaRPr lang="es-HN" sz="24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a:p>
            <a:pPr>
              <a:spcAft>
                <a:spcPts val="600"/>
              </a:spcAft>
            </a:pPr>
            <a:endParaRPr lang="es-HN" sz="2400" b="1" dirty="0">
              <a:solidFill>
                <a:schemeClr val="bg1"/>
              </a:solidFill>
              <a:latin typeface="Arial Nova" panose="020B0504020202020204" pitchFamily="34" charset="0"/>
            </a:endParaRPr>
          </a:p>
        </p:txBody>
      </p:sp>
      <p:graphicFrame>
        <p:nvGraphicFramePr>
          <p:cNvPr id="257" name="TextBox 61">
            <a:extLst>
              <a:ext uri="{FF2B5EF4-FFF2-40B4-BE49-F238E27FC236}">
                <a16:creationId xmlns:a16="http://schemas.microsoft.com/office/drawing/2014/main" id="{33008F5E-CED0-4C17-A9FD-C806379093E8}"/>
              </a:ext>
            </a:extLst>
          </p:cNvPr>
          <p:cNvGraphicFramePr/>
          <p:nvPr>
            <p:extLst>
              <p:ext uri="{D42A27DB-BD31-4B8C-83A1-F6EECF244321}">
                <p14:modId xmlns:p14="http://schemas.microsoft.com/office/powerpoint/2010/main" val="930637579"/>
              </p:ext>
            </p:extLst>
          </p:nvPr>
        </p:nvGraphicFramePr>
        <p:xfrm>
          <a:off x="3064101" y="1569237"/>
          <a:ext cx="8121600" cy="5034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6380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61" name="Group 260">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62"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63"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4"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65"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66"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67"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68"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69"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70"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71"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72"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73"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75" name="Group 274">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6"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7"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78"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9"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0"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1"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2"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83"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284"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85"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86"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87"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89" name="Rectangle 288">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91"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293" name="Rectangle 2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297" name="Rectangle 2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B52D2814-EC01-49BF-A5BE-600F67938287}"/>
              </a:ext>
            </a:extLst>
          </p:cNvPr>
          <p:cNvSpPr txBox="1"/>
          <p:nvPr/>
        </p:nvSpPr>
        <p:spPr>
          <a:xfrm>
            <a:off x="125110" y="1047836"/>
            <a:ext cx="2452659" cy="830997"/>
          </a:xfrm>
          <a:prstGeom prst="rect">
            <a:avLst/>
          </a:prstGeom>
          <a:noFill/>
        </p:spPr>
        <p:txBody>
          <a:bodyPr wrap="square">
            <a:spAutoFit/>
          </a:bodyPr>
          <a:lstStyle/>
          <a:p>
            <a:pPr algn="ctr">
              <a:spcAft>
                <a:spcPts val="600"/>
              </a:spcAft>
            </a:pPr>
            <a:r>
              <a:rPr lang="es-HN" sz="2400" b="1">
                <a:latin typeface="Arial Nova" panose="020B0504020202020204" pitchFamily="34" charset="0"/>
              </a:rPr>
              <a:t>Cómo preparar una entrevista</a:t>
            </a:r>
          </a:p>
        </p:txBody>
      </p:sp>
      <p:graphicFrame>
        <p:nvGraphicFramePr>
          <p:cNvPr id="326" name="TextBox 61">
            <a:extLst>
              <a:ext uri="{FF2B5EF4-FFF2-40B4-BE49-F238E27FC236}">
                <a16:creationId xmlns:a16="http://schemas.microsoft.com/office/drawing/2014/main" id="{1AB80FC7-E443-4363-B155-8D5E762F0099}"/>
              </a:ext>
            </a:extLst>
          </p:cNvPr>
          <p:cNvGraphicFramePr/>
          <p:nvPr>
            <p:extLst>
              <p:ext uri="{D42A27DB-BD31-4B8C-83A1-F6EECF244321}">
                <p14:modId xmlns:p14="http://schemas.microsoft.com/office/powerpoint/2010/main" val="2950460778"/>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853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75" name="Group 174">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76"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7"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8"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79"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80"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1"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2"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83"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4"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5"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6"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87"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89" name="Group 188">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90"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91"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92"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93"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94"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95"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96"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97"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8"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99"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00"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01"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03" name="Rectangle 202">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0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207" name="Rectangle 206">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208">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1" name="TextBox 70">
            <a:extLst>
              <a:ext uri="{FF2B5EF4-FFF2-40B4-BE49-F238E27FC236}">
                <a16:creationId xmlns:a16="http://schemas.microsoft.com/office/drawing/2014/main" id="{B52D2814-EC01-49BF-A5BE-600F67938287}"/>
              </a:ext>
            </a:extLst>
          </p:cNvPr>
          <p:cNvSpPr txBox="1"/>
          <p:nvPr/>
        </p:nvSpPr>
        <p:spPr>
          <a:xfrm>
            <a:off x="1843391" y="624110"/>
            <a:ext cx="9383408" cy="1280890"/>
          </a:xfrm>
          <a:prstGeom prst="rect">
            <a:avLst/>
          </a:prstGeom>
        </p:spPr>
        <p:txBody>
          <a:bodyPr vert="horz" lIns="91440" tIns="45720" rIns="91440" bIns="45720" rtlCol="0" anchor="t">
            <a:normAutofit/>
          </a:bodyPr>
          <a:lstStyle/>
          <a:p>
            <a:pPr>
              <a:spcBef>
                <a:spcPct val="0"/>
              </a:spcBef>
              <a:spcAft>
                <a:spcPts val="600"/>
              </a:spcAft>
            </a:pPr>
            <a:r>
              <a:rPr lang="en-US" sz="3600" b="1">
                <a:solidFill>
                  <a:schemeClr val="bg1"/>
                </a:solidFill>
                <a:latin typeface="+mj-lt"/>
                <a:ea typeface="+mj-ea"/>
                <a:cs typeface="+mj-cs"/>
              </a:rPr>
              <a:t>Cómo preparar una entrevista</a:t>
            </a:r>
          </a:p>
        </p:txBody>
      </p:sp>
      <p:sp>
        <p:nvSpPr>
          <p:cNvPr id="211"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99" name="TextBox 35">
            <a:extLst>
              <a:ext uri="{FF2B5EF4-FFF2-40B4-BE49-F238E27FC236}">
                <a16:creationId xmlns:a16="http://schemas.microsoft.com/office/drawing/2014/main" id="{F991157A-CB24-4A92-BF52-951C939F34D7}"/>
              </a:ext>
            </a:extLst>
          </p:cNvPr>
          <p:cNvGraphicFramePr/>
          <p:nvPr>
            <p:extLst>
              <p:ext uri="{D42A27DB-BD31-4B8C-83A1-F6EECF244321}">
                <p14:modId xmlns:p14="http://schemas.microsoft.com/office/powerpoint/2010/main" val="2300887197"/>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040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07AD6F-3130-4283-B451-B8B453A1D490}"/>
              </a:ext>
            </a:extLst>
          </p:cNvPr>
          <p:cNvSpPr txBox="1"/>
          <p:nvPr/>
        </p:nvSpPr>
        <p:spPr>
          <a:xfrm>
            <a:off x="1909011" y="-534070"/>
            <a:ext cx="9753600" cy="6001643"/>
          </a:xfrm>
          <a:prstGeom prst="rect">
            <a:avLst/>
          </a:prstGeom>
          <a:noFill/>
        </p:spPr>
        <p:txBody>
          <a:bodyPr wrap="square">
            <a:spAutoFit/>
          </a:bodyPr>
          <a:lstStyle/>
          <a:p>
            <a:r>
              <a:rPr lang="es-HN" sz="2400" b="1" dirty="0">
                <a:latin typeface="Arial Nova" panose="020B0504020202020204" pitchFamily="34" charset="0"/>
              </a:rPr>
              <a:t>"¿Cómo haces frente a situaciones de urgencia o tensión?“</a:t>
            </a:r>
          </a:p>
          <a:p>
            <a:endParaRPr lang="es-HN" sz="2400" dirty="0">
              <a:latin typeface="Arial Nova" panose="020B0504020202020204" pitchFamily="34" charset="0"/>
            </a:endParaRPr>
          </a:p>
          <a:p>
            <a:r>
              <a:rPr lang="es-HN" sz="2400" dirty="0">
                <a:latin typeface="Arial Nova" panose="020B0504020202020204" pitchFamily="34" charset="0"/>
              </a:rPr>
              <a:t>En primer lugar, te recomendamos que destaques la planificación y la organización del trabajo como factor clave para evitar las situaciones de tensión. En segundo lugar, muéstrate como una persona capaz de superar estas situaciones y pon algún ejemplo de problema que hayas resuelto con éxito en trabajos anteriores.</a:t>
            </a:r>
          </a:p>
          <a:p>
            <a:endParaRPr lang="es-HN" sz="2400" dirty="0">
              <a:latin typeface="Arial Nova" panose="020B0504020202020204" pitchFamily="34" charset="0"/>
            </a:endParaRPr>
          </a:p>
          <a:p>
            <a:r>
              <a:rPr lang="es-HN" sz="2400" dirty="0">
                <a:latin typeface="Arial Nova" panose="020B0504020202020204" pitchFamily="34" charset="0"/>
              </a:rPr>
              <a:t>"¿Cuál es el tu punto más débil?”</a:t>
            </a:r>
          </a:p>
          <a:p>
            <a:endParaRPr lang="es-HN" sz="2400" dirty="0">
              <a:latin typeface="Arial Nova" panose="020B0504020202020204" pitchFamily="34" charset="0"/>
            </a:endParaRPr>
          </a:p>
          <a:p>
            <a:r>
              <a:rPr lang="es-HN" sz="2400" dirty="0">
                <a:latin typeface="Arial Nova" panose="020B0504020202020204" pitchFamily="34" charset="0"/>
              </a:rPr>
              <a:t>Da una respuesta general que se relacione con algún aspecto positivo o que sea fácilmente superable en relación al trabajo, pero evita caer en el tópico de "soy demasiado perfeccionista". Diferénciate de los demás mezclando defectos con virtudes. Por ejemplo: "Defiendo firmemente mi postura si creo que tengo razón, pero soy capaz de adaptarme si el equipo decide hacer las cosas de otra forma."</a:t>
            </a:r>
          </a:p>
        </p:txBody>
      </p:sp>
    </p:spTree>
    <p:extLst>
      <p:ext uri="{BB962C8B-B14F-4D97-AF65-F5344CB8AC3E}">
        <p14:creationId xmlns:p14="http://schemas.microsoft.com/office/powerpoint/2010/main" val="3449688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07AD6F-3130-4283-B451-B8B453A1D490}"/>
              </a:ext>
            </a:extLst>
          </p:cNvPr>
          <p:cNvSpPr txBox="1"/>
          <p:nvPr/>
        </p:nvSpPr>
        <p:spPr>
          <a:xfrm>
            <a:off x="1828800" y="1407025"/>
            <a:ext cx="9753600" cy="3416320"/>
          </a:xfrm>
          <a:prstGeom prst="rect">
            <a:avLst/>
          </a:prstGeom>
          <a:noFill/>
        </p:spPr>
        <p:txBody>
          <a:bodyPr wrap="square">
            <a:spAutoFit/>
          </a:bodyPr>
          <a:lstStyle/>
          <a:p>
            <a:pPr algn="ctr"/>
            <a:r>
              <a:rPr lang="es-HN" sz="2400" b="1" dirty="0">
                <a:latin typeface="Arial Nova" panose="020B0504020202020204" pitchFamily="34" charset="0"/>
              </a:rPr>
              <a:t>"¿Cuál es tu punto más fuerte?“</a:t>
            </a:r>
          </a:p>
          <a:p>
            <a:endParaRPr lang="es-HN" sz="2400" dirty="0">
              <a:latin typeface="Arial Nova" panose="020B0504020202020204" pitchFamily="34" charset="0"/>
            </a:endParaRPr>
          </a:p>
          <a:p>
            <a:pPr algn="just"/>
            <a:r>
              <a:rPr lang="es-HN" sz="2400" dirty="0">
                <a:latin typeface="Arial Nova" panose="020B0504020202020204" pitchFamily="34" charset="0"/>
              </a:rPr>
              <a:t>Existen una serie de características positivas para cualquier puesto de trabajo (capacidad de adaptación al cambio, facilidad para aprender, etc.), pero te recomendamos que pienses en el perfil que están buscando para ese puesto en concreto. Por ejemplo, si el empleo implica trabajar de cara al público puedes destacar aspectos como la seguridad y confianza en ti mismo, la actitud positiva o el don de gentes.</a:t>
            </a:r>
          </a:p>
        </p:txBody>
      </p:sp>
    </p:spTree>
    <p:extLst>
      <p:ext uri="{BB962C8B-B14F-4D97-AF65-F5344CB8AC3E}">
        <p14:creationId xmlns:p14="http://schemas.microsoft.com/office/powerpoint/2010/main" val="2968752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3" name="Group 9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7" name="Rectangle 10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11" name="Rectangle 110">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17" name="Group 116">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1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2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2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2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2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2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2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2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2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2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TextBox 2">
            <a:extLst>
              <a:ext uri="{FF2B5EF4-FFF2-40B4-BE49-F238E27FC236}">
                <a16:creationId xmlns:a16="http://schemas.microsoft.com/office/drawing/2014/main" id="{0707AD6F-3130-4283-B451-B8B453A1D490}"/>
              </a:ext>
            </a:extLst>
          </p:cNvPr>
          <p:cNvSpPr txBox="1"/>
          <p:nvPr/>
        </p:nvSpPr>
        <p:spPr>
          <a:xfrm>
            <a:off x="5049062" y="942108"/>
            <a:ext cx="6455549" cy="4969114"/>
          </a:xfrm>
          <a:prstGeom prst="rect">
            <a:avLst/>
          </a:prstGeom>
        </p:spPr>
        <p:txBody>
          <a:bodyPr vert="horz" lIns="91440" tIns="45720" rIns="91440" bIns="45720" rtlCol="0" anchor="ctr">
            <a:normAutofit/>
          </a:bodyPr>
          <a:lstStyle/>
          <a:p>
            <a:pPr fontAlgn="base">
              <a:spcBef>
                <a:spcPts val="1000"/>
              </a:spcBef>
              <a:buClr>
                <a:schemeClr val="accent1"/>
              </a:buClr>
              <a:buFont typeface="Wingdings 3" charset="2"/>
              <a:buChar char=""/>
            </a:pPr>
            <a:endParaRPr lang="en-US" sz="2400" dirty="0">
              <a:solidFill>
                <a:schemeClr val="tx2">
                  <a:lumMod val="75000"/>
                </a:schemeClr>
              </a:solidFill>
            </a:endParaRPr>
          </a:p>
          <a:p>
            <a:pPr fontAlgn="base">
              <a:spcBef>
                <a:spcPts val="1000"/>
              </a:spcBef>
              <a:buClr>
                <a:schemeClr val="accent1"/>
              </a:buClr>
              <a:buFont typeface="Wingdings 3" charset="2"/>
              <a:buChar char=""/>
            </a:pPr>
            <a:r>
              <a:rPr lang="en-US" sz="2400" dirty="0">
                <a:solidFill>
                  <a:schemeClr val="tx2">
                    <a:lumMod val="75000"/>
                  </a:schemeClr>
                </a:solidFill>
              </a:rPr>
              <a:t>Si </a:t>
            </a:r>
            <a:r>
              <a:rPr lang="en-US" sz="2400" dirty="0" err="1">
                <a:solidFill>
                  <a:schemeClr val="tx2">
                    <a:lumMod val="75000"/>
                  </a:schemeClr>
                </a:solidFill>
              </a:rPr>
              <a:t>estás</a:t>
            </a:r>
            <a:r>
              <a:rPr lang="en-US" sz="2400" dirty="0">
                <a:solidFill>
                  <a:schemeClr val="tx2">
                    <a:lumMod val="75000"/>
                  </a:schemeClr>
                </a:solidFill>
              </a:rPr>
              <a:t> </a:t>
            </a:r>
            <a:r>
              <a:rPr lang="en-US" sz="2400" dirty="0" err="1">
                <a:solidFill>
                  <a:schemeClr val="tx2">
                    <a:lumMod val="75000"/>
                  </a:schemeClr>
                </a:solidFill>
              </a:rPr>
              <a:t>buscando</a:t>
            </a:r>
            <a:r>
              <a:rPr lang="en-US" sz="2400" dirty="0">
                <a:solidFill>
                  <a:schemeClr val="tx2">
                    <a:lumMod val="75000"/>
                  </a:schemeClr>
                </a:solidFill>
              </a:rPr>
              <a:t> trabajo a </a:t>
            </a:r>
            <a:r>
              <a:rPr lang="en-US" sz="2400" dirty="0" err="1">
                <a:solidFill>
                  <a:schemeClr val="tx2">
                    <a:lumMod val="75000"/>
                  </a:schemeClr>
                </a:solidFill>
              </a:rPr>
              <a:t>veces</a:t>
            </a:r>
            <a:r>
              <a:rPr lang="en-US" sz="2400" dirty="0">
                <a:solidFill>
                  <a:schemeClr val="tx2">
                    <a:lumMod val="75000"/>
                  </a:schemeClr>
                </a:solidFill>
              </a:rPr>
              <a:t> no es </a:t>
            </a:r>
            <a:r>
              <a:rPr lang="en-US" sz="2400" dirty="0" err="1">
                <a:solidFill>
                  <a:schemeClr val="tx2">
                    <a:lumMod val="75000"/>
                  </a:schemeClr>
                </a:solidFill>
              </a:rPr>
              <a:t>suficiente</a:t>
            </a:r>
            <a:r>
              <a:rPr lang="en-US" sz="2400" dirty="0">
                <a:solidFill>
                  <a:schemeClr val="tx2">
                    <a:lumMod val="75000"/>
                  </a:schemeClr>
                </a:solidFill>
              </a:rPr>
              <a:t> con </a:t>
            </a:r>
            <a:r>
              <a:rPr lang="en-US" sz="2400" dirty="0" err="1">
                <a:solidFill>
                  <a:schemeClr val="tx2">
                    <a:lumMod val="75000"/>
                  </a:schemeClr>
                </a:solidFill>
              </a:rPr>
              <a:t>tener</a:t>
            </a:r>
            <a:r>
              <a:rPr lang="en-US" sz="2400" dirty="0">
                <a:solidFill>
                  <a:schemeClr val="tx2">
                    <a:lumMod val="75000"/>
                  </a:schemeClr>
                </a:solidFill>
              </a:rPr>
              <a:t> un CV original.</a:t>
            </a:r>
          </a:p>
          <a:p>
            <a:pPr fontAlgn="base">
              <a:spcBef>
                <a:spcPts val="1000"/>
              </a:spcBef>
              <a:buClr>
                <a:schemeClr val="accent1"/>
              </a:buClr>
              <a:buFont typeface="Wingdings 3" charset="2"/>
              <a:buChar char=""/>
            </a:pPr>
            <a:r>
              <a:rPr lang="en-US" sz="2400" dirty="0">
                <a:solidFill>
                  <a:schemeClr val="tx2">
                    <a:lumMod val="75000"/>
                  </a:schemeClr>
                </a:solidFill>
              </a:rPr>
              <a:t>La carta de </a:t>
            </a:r>
            <a:r>
              <a:rPr lang="en-US" sz="2400" dirty="0" err="1">
                <a:solidFill>
                  <a:schemeClr val="tx2">
                    <a:lumMod val="75000"/>
                  </a:schemeClr>
                </a:solidFill>
              </a:rPr>
              <a:t>presentación</a:t>
            </a:r>
            <a:r>
              <a:rPr lang="en-US" sz="2400" dirty="0">
                <a:solidFill>
                  <a:schemeClr val="tx2">
                    <a:lumMod val="75000"/>
                  </a:schemeClr>
                </a:solidFill>
              </a:rPr>
              <a:t> </a:t>
            </a:r>
            <a:r>
              <a:rPr lang="en-US" sz="2400" dirty="0" err="1">
                <a:solidFill>
                  <a:schemeClr val="tx2">
                    <a:lumMod val="75000"/>
                  </a:schemeClr>
                </a:solidFill>
              </a:rPr>
              <a:t>puede</a:t>
            </a:r>
            <a:r>
              <a:rPr lang="en-US" sz="2400" dirty="0">
                <a:solidFill>
                  <a:schemeClr val="tx2">
                    <a:lumMod val="75000"/>
                  </a:schemeClr>
                </a:solidFill>
              </a:rPr>
              <a:t> </a:t>
            </a:r>
            <a:r>
              <a:rPr lang="en-US" sz="2400" dirty="0" err="1">
                <a:solidFill>
                  <a:schemeClr val="tx2">
                    <a:lumMod val="75000"/>
                  </a:schemeClr>
                </a:solidFill>
              </a:rPr>
              <a:t>dar</a:t>
            </a:r>
            <a:r>
              <a:rPr lang="en-US" sz="2400" dirty="0">
                <a:solidFill>
                  <a:schemeClr val="tx2">
                    <a:lumMod val="75000"/>
                  </a:schemeClr>
                </a:solidFill>
              </a:rPr>
              <a:t> </a:t>
            </a:r>
            <a:r>
              <a:rPr lang="en-US" sz="2400" dirty="0" err="1">
                <a:solidFill>
                  <a:schemeClr val="tx2">
                    <a:lumMod val="75000"/>
                  </a:schemeClr>
                </a:solidFill>
              </a:rPr>
              <a:t>muchos</a:t>
            </a:r>
            <a:r>
              <a:rPr lang="en-US" sz="2400" dirty="0">
                <a:solidFill>
                  <a:schemeClr val="tx2">
                    <a:lumMod val="75000"/>
                  </a:schemeClr>
                </a:solidFill>
              </a:rPr>
              <a:t> </a:t>
            </a:r>
            <a:r>
              <a:rPr lang="en-US" sz="2400" dirty="0" err="1">
                <a:solidFill>
                  <a:schemeClr val="tx2">
                    <a:lumMod val="75000"/>
                  </a:schemeClr>
                </a:solidFill>
              </a:rPr>
              <a:t>datos</a:t>
            </a:r>
            <a:r>
              <a:rPr lang="en-US" sz="2400" dirty="0">
                <a:solidFill>
                  <a:schemeClr val="tx2">
                    <a:lumMod val="75000"/>
                  </a:schemeClr>
                </a:solidFill>
              </a:rPr>
              <a:t> </a:t>
            </a:r>
            <a:r>
              <a:rPr lang="en-US" sz="2400" dirty="0" err="1">
                <a:solidFill>
                  <a:schemeClr val="tx2">
                    <a:lumMod val="75000"/>
                  </a:schemeClr>
                </a:solidFill>
              </a:rPr>
              <a:t>valiosos</a:t>
            </a:r>
            <a:r>
              <a:rPr lang="en-US" sz="2400" dirty="0">
                <a:solidFill>
                  <a:schemeClr val="tx2">
                    <a:lumMod val="75000"/>
                  </a:schemeClr>
                </a:solidFill>
              </a:rPr>
              <a:t> </a:t>
            </a:r>
            <a:r>
              <a:rPr lang="en-US" sz="2400" dirty="0" err="1">
                <a:solidFill>
                  <a:schemeClr val="tx2">
                    <a:lumMod val="75000"/>
                  </a:schemeClr>
                </a:solidFill>
              </a:rPr>
              <a:t>sobre</a:t>
            </a:r>
            <a:r>
              <a:rPr lang="en-US" sz="2400" dirty="0">
                <a:solidFill>
                  <a:schemeClr val="tx2">
                    <a:lumMod val="75000"/>
                  </a:schemeClr>
                </a:solidFill>
              </a:rPr>
              <a:t> </a:t>
            </a:r>
            <a:r>
              <a:rPr lang="en-US" sz="2400" dirty="0" err="1">
                <a:solidFill>
                  <a:schemeClr val="tx2">
                    <a:lumMod val="75000"/>
                  </a:schemeClr>
                </a:solidFill>
              </a:rPr>
              <a:t>ti</a:t>
            </a:r>
            <a:r>
              <a:rPr lang="en-US" sz="2400" dirty="0">
                <a:solidFill>
                  <a:schemeClr val="tx2">
                    <a:lumMod val="75000"/>
                  </a:schemeClr>
                </a:solidFill>
              </a:rPr>
              <a:t> a los </a:t>
            </a:r>
            <a:r>
              <a:rPr lang="en-US" sz="2400" dirty="0" err="1">
                <a:solidFill>
                  <a:schemeClr val="tx2">
                    <a:lumMod val="75000"/>
                  </a:schemeClr>
                </a:solidFill>
              </a:rPr>
              <a:t>reclutadores</a:t>
            </a:r>
            <a:r>
              <a:rPr lang="en-US" sz="2400" dirty="0">
                <a:solidFill>
                  <a:schemeClr val="tx2">
                    <a:lumMod val="75000"/>
                  </a:schemeClr>
                </a:solidFill>
              </a:rPr>
              <a:t>.</a:t>
            </a:r>
          </a:p>
          <a:p>
            <a:pPr fontAlgn="base">
              <a:spcBef>
                <a:spcPts val="1000"/>
              </a:spcBef>
              <a:buClr>
                <a:schemeClr val="accent1"/>
              </a:buClr>
              <a:buFont typeface="Wingdings 3" charset="2"/>
              <a:buChar char=""/>
            </a:pPr>
            <a:r>
              <a:rPr lang="en-US" sz="2400" dirty="0">
                <a:solidFill>
                  <a:schemeClr val="tx2">
                    <a:lumMod val="75000"/>
                  </a:schemeClr>
                </a:solidFill>
              </a:rPr>
              <a:t>Con </a:t>
            </a:r>
            <a:r>
              <a:rPr lang="en-US" sz="2400" dirty="0" err="1">
                <a:solidFill>
                  <a:schemeClr val="tx2">
                    <a:lumMod val="75000"/>
                  </a:schemeClr>
                </a:solidFill>
              </a:rPr>
              <a:t>estos</a:t>
            </a:r>
            <a:r>
              <a:rPr lang="en-US" sz="2400" dirty="0">
                <a:solidFill>
                  <a:schemeClr val="tx2">
                    <a:lumMod val="75000"/>
                  </a:schemeClr>
                </a:solidFill>
              </a:rPr>
              <a:t> </a:t>
            </a:r>
            <a:r>
              <a:rPr lang="en-US" sz="2400" dirty="0" err="1">
                <a:solidFill>
                  <a:schemeClr val="tx2">
                    <a:lumMod val="75000"/>
                  </a:schemeClr>
                </a:solidFill>
              </a:rPr>
              <a:t>consejos</a:t>
            </a:r>
            <a:r>
              <a:rPr lang="en-US" sz="2400" dirty="0">
                <a:solidFill>
                  <a:schemeClr val="tx2">
                    <a:lumMod val="75000"/>
                  </a:schemeClr>
                </a:solidFill>
              </a:rPr>
              <a:t> </a:t>
            </a:r>
            <a:r>
              <a:rPr lang="en-US" sz="2400" dirty="0" err="1">
                <a:solidFill>
                  <a:schemeClr val="tx2">
                    <a:lumMod val="75000"/>
                  </a:schemeClr>
                </a:solidFill>
              </a:rPr>
              <a:t>conseguirás</a:t>
            </a:r>
            <a:r>
              <a:rPr lang="en-US" sz="2400" dirty="0">
                <a:solidFill>
                  <a:schemeClr val="tx2">
                    <a:lumMod val="75000"/>
                  </a:schemeClr>
                </a:solidFill>
              </a:rPr>
              <a:t> </a:t>
            </a:r>
            <a:r>
              <a:rPr lang="en-US" sz="2400" dirty="0" err="1">
                <a:solidFill>
                  <a:schemeClr val="tx2">
                    <a:lumMod val="75000"/>
                  </a:schemeClr>
                </a:solidFill>
              </a:rPr>
              <a:t>llamar</a:t>
            </a:r>
            <a:r>
              <a:rPr lang="en-US" sz="2400" dirty="0">
                <a:solidFill>
                  <a:schemeClr val="tx2">
                    <a:lumMod val="75000"/>
                  </a:schemeClr>
                </a:solidFill>
              </a:rPr>
              <a:t> la </a:t>
            </a:r>
            <a:r>
              <a:rPr lang="en-US" sz="2400" dirty="0" err="1">
                <a:solidFill>
                  <a:schemeClr val="tx2">
                    <a:lumMod val="75000"/>
                  </a:schemeClr>
                </a:solidFill>
              </a:rPr>
              <a:t>atención</a:t>
            </a:r>
            <a:r>
              <a:rPr lang="en-US" sz="2400" dirty="0">
                <a:solidFill>
                  <a:schemeClr val="tx2">
                    <a:lumMod val="75000"/>
                  </a:schemeClr>
                </a:solidFill>
              </a:rPr>
              <a:t> de los </a:t>
            </a:r>
            <a:r>
              <a:rPr lang="en-US" sz="2400" dirty="0" err="1">
                <a:solidFill>
                  <a:schemeClr val="tx2">
                    <a:lumMod val="75000"/>
                  </a:schemeClr>
                </a:solidFill>
              </a:rPr>
              <a:t>cazatalentos</a:t>
            </a:r>
            <a:r>
              <a:rPr lang="en-US" sz="2400" dirty="0">
                <a:solidFill>
                  <a:schemeClr val="tx2">
                    <a:lumMod val="75000"/>
                  </a:schemeClr>
                </a:solidFill>
              </a:rPr>
              <a:t> y </a:t>
            </a:r>
            <a:r>
              <a:rPr lang="en-US" sz="2400" dirty="0" err="1">
                <a:solidFill>
                  <a:schemeClr val="tx2">
                    <a:lumMod val="75000"/>
                  </a:schemeClr>
                </a:solidFill>
              </a:rPr>
              <a:t>realizar</a:t>
            </a:r>
            <a:r>
              <a:rPr lang="en-US" sz="2400" dirty="0">
                <a:solidFill>
                  <a:schemeClr val="tx2">
                    <a:lumMod val="75000"/>
                  </a:schemeClr>
                </a:solidFill>
              </a:rPr>
              <a:t> </a:t>
            </a:r>
            <a:r>
              <a:rPr lang="en-US" sz="2400" dirty="0" err="1">
                <a:solidFill>
                  <a:schemeClr val="tx2">
                    <a:lumMod val="75000"/>
                  </a:schemeClr>
                </a:solidFill>
              </a:rPr>
              <a:t>tus</a:t>
            </a:r>
            <a:r>
              <a:rPr lang="en-US" sz="2400" dirty="0">
                <a:solidFill>
                  <a:schemeClr val="tx2">
                    <a:lumMod val="75000"/>
                  </a:schemeClr>
                </a:solidFill>
              </a:rPr>
              <a:t> </a:t>
            </a:r>
            <a:r>
              <a:rPr lang="en-US" sz="2400" dirty="0" err="1">
                <a:solidFill>
                  <a:schemeClr val="tx2">
                    <a:lumMod val="75000"/>
                  </a:schemeClr>
                </a:solidFill>
              </a:rPr>
              <a:t>primeras</a:t>
            </a:r>
            <a:r>
              <a:rPr lang="en-US" sz="2400" dirty="0">
                <a:solidFill>
                  <a:schemeClr val="tx2">
                    <a:lumMod val="75000"/>
                  </a:schemeClr>
                </a:solidFill>
              </a:rPr>
              <a:t> </a:t>
            </a:r>
            <a:r>
              <a:rPr lang="en-US" sz="2400" dirty="0" err="1">
                <a:solidFill>
                  <a:schemeClr val="tx2">
                    <a:lumMod val="75000"/>
                  </a:schemeClr>
                </a:solidFill>
              </a:rPr>
              <a:t>entrevistas</a:t>
            </a:r>
            <a:r>
              <a:rPr lang="en-US" sz="2400" dirty="0">
                <a:solidFill>
                  <a:schemeClr val="tx2">
                    <a:lumMod val="75000"/>
                  </a:schemeClr>
                </a:solidFill>
              </a:rPr>
              <a:t>.</a:t>
            </a:r>
          </a:p>
          <a:p>
            <a:pPr fontAlgn="base">
              <a:spcBef>
                <a:spcPts val="1000"/>
              </a:spcBef>
              <a:buClr>
                <a:schemeClr val="accent1"/>
              </a:buClr>
              <a:buFont typeface="Wingdings 3" charset="2"/>
              <a:buChar char=""/>
            </a:pPr>
            <a:r>
              <a:rPr lang="en-US" sz="2400" dirty="0" err="1">
                <a:solidFill>
                  <a:schemeClr val="tx2">
                    <a:lumMod val="75000"/>
                  </a:schemeClr>
                </a:solidFill>
              </a:rPr>
              <a:t>En</a:t>
            </a:r>
            <a:r>
              <a:rPr lang="en-US" sz="2400" dirty="0">
                <a:solidFill>
                  <a:schemeClr val="tx2">
                    <a:lumMod val="75000"/>
                  </a:schemeClr>
                </a:solidFill>
              </a:rPr>
              <a:t> </a:t>
            </a:r>
            <a:r>
              <a:rPr lang="en-US" sz="2400" dirty="0" err="1">
                <a:solidFill>
                  <a:schemeClr val="tx2">
                    <a:lumMod val="75000"/>
                  </a:schemeClr>
                </a:solidFill>
              </a:rPr>
              <a:t>algunos</a:t>
            </a:r>
            <a:r>
              <a:rPr lang="en-US" sz="2400" dirty="0">
                <a:solidFill>
                  <a:schemeClr val="tx2">
                    <a:lumMod val="75000"/>
                  </a:schemeClr>
                </a:solidFill>
              </a:rPr>
              <a:t> </a:t>
            </a:r>
            <a:r>
              <a:rPr lang="en-US" sz="2400" dirty="0" err="1">
                <a:solidFill>
                  <a:schemeClr val="tx2">
                    <a:lumMod val="75000"/>
                  </a:schemeClr>
                </a:solidFill>
              </a:rPr>
              <a:t>casos</a:t>
            </a:r>
            <a:r>
              <a:rPr lang="en-US" sz="2400" dirty="0">
                <a:solidFill>
                  <a:schemeClr val="tx2">
                    <a:lumMod val="75000"/>
                  </a:schemeClr>
                </a:solidFill>
              </a:rPr>
              <a:t>, la carta de </a:t>
            </a:r>
            <a:r>
              <a:rPr lang="en-US" sz="2400" dirty="0" err="1">
                <a:solidFill>
                  <a:schemeClr val="tx2">
                    <a:lumMod val="75000"/>
                  </a:schemeClr>
                </a:solidFill>
              </a:rPr>
              <a:t>presentación</a:t>
            </a:r>
            <a:r>
              <a:rPr lang="en-US" sz="2400" dirty="0">
                <a:solidFill>
                  <a:schemeClr val="tx2">
                    <a:lumMod val="75000"/>
                  </a:schemeClr>
                </a:solidFill>
              </a:rPr>
              <a:t> es un </a:t>
            </a:r>
            <a:r>
              <a:rPr lang="en-US" sz="2400" dirty="0" err="1">
                <a:solidFill>
                  <a:schemeClr val="tx2">
                    <a:lumMod val="75000"/>
                  </a:schemeClr>
                </a:solidFill>
              </a:rPr>
              <a:t>requisito</a:t>
            </a:r>
            <a:r>
              <a:rPr lang="en-US" sz="2400" dirty="0">
                <a:solidFill>
                  <a:schemeClr val="tx2">
                    <a:lumMod val="75000"/>
                  </a:schemeClr>
                </a:solidFill>
              </a:rPr>
              <a:t> </a:t>
            </a:r>
            <a:r>
              <a:rPr lang="en-US" sz="2400" dirty="0" err="1">
                <a:solidFill>
                  <a:schemeClr val="tx2">
                    <a:lumMod val="75000"/>
                  </a:schemeClr>
                </a:solidFill>
              </a:rPr>
              <a:t>expreso</a:t>
            </a:r>
            <a:r>
              <a:rPr lang="en-US" sz="2400" dirty="0">
                <a:solidFill>
                  <a:schemeClr val="tx2">
                    <a:lumMod val="75000"/>
                  </a:schemeClr>
                </a:solidFill>
              </a:rPr>
              <a:t>.</a:t>
            </a:r>
          </a:p>
        </p:txBody>
      </p:sp>
      <p:sp>
        <p:nvSpPr>
          <p:cNvPr id="2" name="TextBox 1">
            <a:extLst>
              <a:ext uri="{FF2B5EF4-FFF2-40B4-BE49-F238E27FC236}">
                <a16:creationId xmlns:a16="http://schemas.microsoft.com/office/drawing/2014/main" id="{77E1E40A-BE42-44D8-AEDA-5B4F319F2F42}"/>
              </a:ext>
            </a:extLst>
          </p:cNvPr>
          <p:cNvSpPr txBox="1"/>
          <p:nvPr/>
        </p:nvSpPr>
        <p:spPr>
          <a:xfrm>
            <a:off x="653411" y="2266950"/>
            <a:ext cx="3453570" cy="1077218"/>
          </a:xfrm>
          <a:prstGeom prst="rect">
            <a:avLst/>
          </a:prstGeom>
          <a:noFill/>
        </p:spPr>
        <p:txBody>
          <a:bodyPr wrap="square" rtlCol="0">
            <a:spAutoFit/>
          </a:bodyPr>
          <a:lstStyle/>
          <a:p>
            <a:pPr fontAlgn="base">
              <a:spcBef>
                <a:spcPts val="1000"/>
              </a:spcBef>
              <a:buClr>
                <a:schemeClr val="accent1"/>
              </a:buClr>
            </a:pPr>
            <a:r>
              <a:rPr lang="en-US" sz="3200" b="1" dirty="0">
                <a:solidFill>
                  <a:schemeClr val="tx2">
                    <a:lumMod val="75000"/>
                  </a:schemeClr>
                </a:solidFill>
              </a:rPr>
              <a:t>Carta de </a:t>
            </a:r>
            <a:r>
              <a:rPr lang="en-US" sz="3200" b="1" dirty="0" err="1">
                <a:solidFill>
                  <a:schemeClr val="tx2">
                    <a:lumMod val="75000"/>
                  </a:schemeClr>
                </a:solidFill>
              </a:rPr>
              <a:t>Presentación</a:t>
            </a:r>
            <a:endParaRPr lang="en-US" sz="3200" b="1" dirty="0">
              <a:solidFill>
                <a:schemeClr val="tx2">
                  <a:lumMod val="75000"/>
                </a:schemeClr>
              </a:solidFill>
            </a:endParaRPr>
          </a:p>
        </p:txBody>
      </p:sp>
    </p:spTree>
    <p:extLst>
      <p:ext uri="{BB962C8B-B14F-4D97-AF65-F5344CB8AC3E}">
        <p14:creationId xmlns:p14="http://schemas.microsoft.com/office/powerpoint/2010/main" val="40541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nSpc>
                <a:spcPct val="90000"/>
              </a:lnSpc>
              <a:spcBef>
                <a:spcPts val="1000"/>
              </a:spcBef>
              <a:buClr>
                <a:schemeClr val="accent1"/>
              </a:buClr>
            </a:pPr>
            <a:endParaRPr lang="es-HN" sz="2400" dirty="0">
              <a:latin typeface="Arial Nova" panose="020B0504020202020204" pitchFamily="34" charset="0"/>
            </a:endParaRPr>
          </a:p>
          <a:p>
            <a:pPr>
              <a:lnSpc>
                <a:spcPct val="90000"/>
              </a:lnSpc>
              <a:spcBef>
                <a:spcPts val="1000"/>
              </a:spcBef>
              <a:buClr>
                <a:schemeClr val="accent1"/>
              </a:buClr>
            </a:pPr>
            <a:endParaRPr lang="es-HN" sz="2400" dirty="0">
              <a:latin typeface="Arial Nova" panose="020B0504020202020204" pitchFamily="34" charset="0"/>
            </a:endParaRPr>
          </a:p>
          <a:p>
            <a:pPr>
              <a:lnSpc>
                <a:spcPct val="90000"/>
              </a:lnSpc>
              <a:spcBef>
                <a:spcPts val="1000"/>
              </a:spcBef>
              <a:buClr>
                <a:schemeClr val="accent1"/>
              </a:buClr>
            </a:pPr>
            <a:r>
              <a:rPr lang="es-HN" sz="2400" dirty="0">
                <a:latin typeface="Arial Nova" panose="020B0504020202020204" pitchFamily="34" charset="0"/>
              </a:rPr>
              <a:t>Es la primera impresión que reflejarás a los reclutadores y para ser efectiva, deberá resaltar lo mejor de ti. Un buen diseño y la disposición del contenido del </a:t>
            </a:r>
            <a:r>
              <a:rPr lang="es-HN" sz="2400" dirty="0" err="1">
                <a:latin typeface="Arial Nova" panose="020B0504020202020204" pitchFamily="34" charset="0"/>
              </a:rPr>
              <a:t>Curriculum</a:t>
            </a:r>
            <a:r>
              <a:rPr lang="es-HN" sz="2400" dirty="0">
                <a:latin typeface="Arial Nova" panose="020B0504020202020204" pitchFamily="34" charset="0"/>
              </a:rPr>
              <a:t> Vitae serán la clave para pasar a la siguiente fase, la entrevista de trabajo. Generalmente, el equipo de recursos humanos utiliza poco tiempo para revisar la hoja de vida y por ello, el currículum deberá atraer al máximo toda su atención enfatizando la personalidad y organizando la información de manera clara y concisa.</a:t>
            </a:r>
          </a:p>
          <a:p>
            <a:pPr>
              <a:lnSpc>
                <a:spcPct val="90000"/>
              </a:lnSpc>
              <a:spcBef>
                <a:spcPts val="1000"/>
              </a:spcBef>
              <a:buClr>
                <a:schemeClr val="accent1"/>
              </a:buClr>
            </a:pPr>
            <a:endParaRPr lang="en-US"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22375" y="2812789"/>
            <a:ext cx="2829142" cy="2677656"/>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La Hoja de Vida o </a:t>
            </a:r>
            <a:r>
              <a:rPr lang="es-HN" sz="2800" b="1" kern="1800" dirty="0">
                <a:solidFill>
                  <a:schemeClr val="bg1"/>
                </a:solidFill>
                <a:latin typeface="Oswald"/>
                <a:ea typeface="Times New Roman" panose="02020603050405020304" pitchFamily="18" charset="0"/>
                <a:cs typeface="Times New Roman" panose="02020603050405020304" pitchFamily="18" charset="0"/>
              </a:rPr>
              <a:t> Currículum</a:t>
            </a:r>
            <a:endParaRPr lang="es-HN"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r>
              <a:rPr lang="es-HN" sz="2800" b="1" dirty="0">
                <a:solidFill>
                  <a:schemeClr val="bg1"/>
                </a:solidFill>
                <a:latin typeface="Arial Nova" panose="020B0504020202020204" pitchFamily="34" charset="0"/>
              </a:rPr>
              <a:t> Vitae </a:t>
            </a: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6042249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3" name="Group 9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7" name="Rectangle 10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11" name="Rectangle 110">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17" name="Group 116">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1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2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2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2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2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2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2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2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2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2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TextBox 2">
            <a:extLst>
              <a:ext uri="{FF2B5EF4-FFF2-40B4-BE49-F238E27FC236}">
                <a16:creationId xmlns:a16="http://schemas.microsoft.com/office/drawing/2014/main" id="{0707AD6F-3130-4283-B451-B8B453A1D490}"/>
              </a:ext>
            </a:extLst>
          </p:cNvPr>
          <p:cNvSpPr txBox="1"/>
          <p:nvPr/>
        </p:nvSpPr>
        <p:spPr>
          <a:xfrm>
            <a:off x="5049062" y="942108"/>
            <a:ext cx="6455549" cy="4969114"/>
          </a:xfrm>
          <a:prstGeom prst="rect">
            <a:avLst/>
          </a:prstGeom>
        </p:spPr>
        <p:txBody>
          <a:bodyPr vert="horz" lIns="91440" tIns="45720" rIns="91440" bIns="45720" rtlCol="0" anchor="ctr">
            <a:normAutofit/>
          </a:bodyPr>
          <a:lstStyle/>
          <a:p>
            <a:pPr algn="just" fontAlgn="base"/>
            <a:r>
              <a:rPr lang="es-HN" sz="2400" dirty="0">
                <a:solidFill>
                  <a:srgbClr val="000000"/>
                </a:solidFill>
                <a:latin typeface="Arial Nova" panose="020B0504020202020204" pitchFamily="34" charset="0"/>
              </a:rPr>
              <a:t>A veces pensamos que el CV habla por nosotros y perdemos la oportunidad de </a:t>
            </a:r>
            <a:r>
              <a:rPr lang="es-HN" sz="2400" b="1" dirty="0">
                <a:solidFill>
                  <a:srgbClr val="000000"/>
                </a:solidFill>
                <a:latin typeface="Arial Nova" panose="020B0504020202020204" pitchFamily="34" charset="0"/>
              </a:rPr>
              <a:t>escribir una carta de presentación</a:t>
            </a:r>
            <a:r>
              <a:rPr lang="es-HN" sz="2400" dirty="0">
                <a:solidFill>
                  <a:srgbClr val="000000"/>
                </a:solidFill>
                <a:latin typeface="Arial Nova" panose="020B0504020202020204" pitchFamily="34" charset="0"/>
              </a:rPr>
              <a:t> para establecer motivos claros por los cuales el empleador debería contratarnos, mostrar cómo somos y qué tenemos para ofrecerle a la organización.</a:t>
            </a:r>
          </a:p>
        </p:txBody>
      </p:sp>
      <p:sp>
        <p:nvSpPr>
          <p:cNvPr id="2" name="TextBox 1">
            <a:extLst>
              <a:ext uri="{FF2B5EF4-FFF2-40B4-BE49-F238E27FC236}">
                <a16:creationId xmlns:a16="http://schemas.microsoft.com/office/drawing/2014/main" id="{77E1E40A-BE42-44D8-AEDA-5B4F319F2F42}"/>
              </a:ext>
            </a:extLst>
          </p:cNvPr>
          <p:cNvSpPr txBox="1"/>
          <p:nvPr/>
        </p:nvSpPr>
        <p:spPr>
          <a:xfrm>
            <a:off x="653411" y="2266950"/>
            <a:ext cx="3453570" cy="1569660"/>
          </a:xfrm>
          <a:prstGeom prst="rect">
            <a:avLst/>
          </a:prstGeom>
          <a:noFill/>
        </p:spPr>
        <p:txBody>
          <a:bodyPr wrap="square" rtlCol="0">
            <a:spAutoFit/>
          </a:bodyPr>
          <a:lstStyle/>
          <a:p>
            <a:pPr algn="ctr" fontAlgn="base"/>
            <a:r>
              <a:rPr lang="es-HN" sz="3200" b="1" dirty="0">
                <a:solidFill>
                  <a:srgbClr val="000000"/>
                </a:solidFill>
                <a:latin typeface="hanken-grotesk-bold"/>
              </a:rPr>
              <a:t>Modelo de carta de presentación:</a:t>
            </a:r>
          </a:p>
          <a:p>
            <a:pPr algn="ctr" fontAlgn="base"/>
            <a:endParaRPr lang="es-HN" sz="3200" b="1" dirty="0">
              <a:solidFill>
                <a:srgbClr val="000000"/>
              </a:solidFill>
              <a:latin typeface="hanken-grotesk-bold"/>
            </a:endParaRPr>
          </a:p>
        </p:txBody>
      </p:sp>
    </p:spTree>
    <p:extLst>
      <p:ext uri="{BB962C8B-B14F-4D97-AF65-F5344CB8AC3E}">
        <p14:creationId xmlns:p14="http://schemas.microsoft.com/office/powerpoint/2010/main" val="3758352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3" name="Group 9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7" name="Rectangle 10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11" name="Rectangle 110">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17" name="Group 116">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1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2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2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2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2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2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2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2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2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2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TextBox 2">
            <a:extLst>
              <a:ext uri="{FF2B5EF4-FFF2-40B4-BE49-F238E27FC236}">
                <a16:creationId xmlns:a16="http://schemas.microsoft.com/office/drawing/2014/main" id="{0707AD6F-3130-4283-B451-B8B453A1D490}"/>
              </a:ext>
            </a:extLst>
          </p:cNvPr>
          <p:cNvSpPr txBox="1"/>
          <p:nvPr/>
        </p:nvSpPr>
        <p:spPr>
          <a:xfrm>
            <a:off x="5049062" y="942108"/>
            <a:ext cx="6455549" cy="4969114"/>
          </a:xfrm>
          <a:prstGeom prst="rect">
            <a:avLst/>
          </a:prstGeom>
        </p:spPr>
        <p:txBody>
          <a:bodyPr vert="horz" lIns="91440" tIns="45720" rIns="91440" bIns="45720" rtlCol="0" anchor="ctr">
            <a:normAutofit lnSpcReduction="10000"/>
          </a:bodyPr>
          <a:lstStyle/>
          <a:p>
            <a:pPr fontAlgn="base"/>
            <a:endParaRPr lang="es-HN" sz="2400" b="1" dirty="0">
              <a:solidFill>
                <a:srgbClr val="000000"/>
              </a:solidFill>
              <a:latin typeface="Arial Nova" panose="020B0504020202020204" pitchFamily="34" charset="0"/>
            </a:endParaRPr>
          </a:p>
          <a:p>
            <a:pPr fontAlgn="base"/>
            <a:r>
              <a:rPr lang="es-HN" sz="2400" dirty="0">
                <a:solidFill>
                  <a:srgbClr val="000000"/>
                </a:solidFill>
                <a:latin typeface="Arial Nova" panose="020B0504020202020204" pitchFamily="34" charset="0"/>
              </a:rPr>
              <a:t>La carta de presentación se sigue utilizando y nos permite resumir nuestra experiencia laboral, destacando logros y principales responsabilidades, rubros en lo que uno ha actuado, entre otros aspectos.</a:t>
            </a:r>
            <a:br>
              <a:rPr lang="es-HN" sz="2400" dirty="0">
                <a:solidFill>
                  <a:srgbClr val="000000"/>
                </a:solidFill>
                <a:latin typeface="Arial Nova" panose="020B0504020202020204" pitchFamily="34" charset="0"/>
              </a:rPr>
            </a:br>
            <a:br>
              <a:rPr lang="es-HN" sz="2400" dirty="0">
                <a:solidFill>
                  <a:srgbClr val="000000"/>
                </a:solidFill>
                <a:latin typeface="Arial Nova" panose="020B0504020202020204" pitchFamily="34" charset="0"/>
              </a:rPr>
            </a:br>
            <a:r>
              <a:rPr lang="es-HN" sz="2400" dirty="0">
                <a:solidFill>
                  <a:srgbClr val="000000"/>
                </a:solidFill>
                <a:latin typeface="Arial Nova" panose="020B0504020202020204" pitchFamily="34" charset="0"/>
              </a:rPr>
              <a:t>El objetivo principal de la carta de presentación es captar la atención del entrevistador, darle motivos claros por los cuales nos diferenciamos del resto de los postulantes y debería contratarnos.</a:t>
            </a:r>
          </a:p>
          <a:p>
            <a:br>
              <a:rPr lang="es-HN" sz="2400" dirty="0">
                <a:latin typeface="Arial Nova" panose="020B0504020202020204" pitchFamily="34" charset="0"/>
              </a:rPr>
            </a:br>
            <a:endParaRPr lang="es-HN" sz="2400" dirty="0">
              <a:latin typeface="Arial Nova" panose="020B0504020202020204" pitchFamily="34" charset="0"/>
            </a:endParaRPr>
          </a:p>
        </p:txBody>
      </p:sp>
      <p:sp>
        <p:nvSpPr>
          <p:cNvPr id="2" name="TextBox 1">
            <a:extLst>
              <a:ext uri="{FF2B5EF4-FFF2-40B4-BE49-F238E27FC236}">
                <a16:creationId xmlns:a16="http://schemas.microsoft.com/office/drawing/2014/main" id="{77E1E40A-BE42-44D8-AEDA-5B4F319F2F42}"/>
              </a:ext>
            </a:extLst>
          </p:cNvPr>
          <p:cNvSpPr txBox="1"/>
          <p:nvPr/>
        </p:nvSpPr>
        <p:spPr>
          <a:xfrm>
            <a:off x="653411" y="2266950"/>
            <a:ext cx="3453570" cy="2062103"/>
          </a:xfrm>
          <a:prstGeom prst="rect">
            <a:avLst/>
          </a:prstGeom>
          <a:noFill/>
        </p:spPr>
        <p:txBody>
          <a:bodyPr wrap="square" rtlCol="0">
            <a:spAutoFit/>
          </a:bodyPr>
          <a:lstStyle/>
          <a:p>
            <a:pPr algn="ctr" fontAlgn="base"/>
            <a:r>
              <a:rPr lang="es-HN" sz="3200" b="1" dirty="0">
                <a:solidFill>
                  <a:srgbClr val="000000"/>
                </a:solidFill>
                <a:latin typeface="hanken-grotesk-bold"/>
              </a:rPr>
              <a:t>¿Cómo redactar una carta de presentación?</a:t>
            </a:r>
          </a:p>
          <a:p>
            <a:pPr algn="ctr" fontAlgn="base"/>
            <a:endParaRPr lang="es-HN" sz="3200" b="1" dirty="0">
              <a:solidFill>
                <a:srgbClr val="000000"/>
              </a:solidFill>
              <a:latin typeface="hanken-grotesk-bold"/>
            </a:endParaRPr>
          </a:p>
        </p:txBody>
      </p:sp>
    </p:spTree>
    <p:extLst>
      <p:ext uri="{BB962C8B-B14F-4D97-AF65-F5344CB8AC3E}">
        <p14:creationId xmlns:p14="http://schemas.microsoft.com/office/powerpoint/2010/main" val="1955884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3" name="Group 9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7" name="Rectangle 10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11" name="Rectangle 110">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17" name="Group 116">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1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2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2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2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2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2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2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2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2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2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TextBox 2">
            <a:extLst>
              <a:ext uri="{FF2B5EF4-FFF2-40B4-BE49-F238E27FC236}">
                <a16:creationId xmlns:a16="http://schemas.microsoft.com/office/drawing/2014/main" id="{0707AD6F-3130-4283-B451-B8B453A1D490}"/>
              </a:ext>
            </a:extLst>
          </p:cNvPr>
          <p:cNvSpPr txBox="1"/>
          <p:nvPr/>
        </p:nvSpPr>
        <p:spPr>
          <a:xfrm>
            <a:off x="5049062" y="379933"/>
            <a:ext cx="6455549" cy="5531289"/>
          </a:xfrm>
          <a:prstGeom prst="rect">
            <a:avLst/>
          </a:prstGeom>
        </p:spPr>
        <p:txBody>
          <a:bodyPr vert="horz" lIns="91440" tIns="45720" rIns="91440" bIns="45720" rtlCol="0" anchor="ctr">
            <a:normAutofit fontScale="70000" lnSpcReduction="20000"/>
          </a:bodyPr>
          <a:lstStyle/>
          <a:p>
            <a:pPr fontAlgn="base"/>
            <a:endParaRPr lang="es-HN" sz="2400" b="1" dirty="0">
              <a:solidFill>
                <a:srgbClr val="000000"/>
              </a:solidFill>
              <a:latin typeface="Arial Nova" panose="020B0504020202020204" pitchFamily="34" charset="0"/>
            </a:endParaRPr>
          </a:p>
          <a:p>
            <a:pPr algn="just" fontAlgn="base">
              <a:lnSpc>
                <a:spcPct val="120000"/>
              </a:lnSpc>
            </a:pPr>
            <a:r>
              <a:rPr lang="es-HN" sz="3100" dirty="0">
                <a:solidFill>
                  <a:srgbClr val="000000"/>
                </a:solidFill>
                <a:latin typeface="Arial Nova" panose="020B0504020202020204" pitchFamily="34" charset="0"/>
              </a:rPr>
              <a:t>La carta de presentación debe ser lo primero que entregamos, incluso antes del CV, por lo tanto, se recomienda que en el cuerpo del e-mail se redacte la carta (personalizada para el puesto al cual uno se postula) y después se adjunte el CV. Antes se solía entregarla en mano.</a:t>
            </a:r>
          </a:p>
          <a:p>
            <a:pPr algn="just" fontAlgn="base">
              <a:lnSpc>
                <a:spcPct val="120000"/>
              </a:lnSpc>
            </a:pPr>
            <a:endParaRPr lang="es-HN" sz="3100" dirty="0">
              <a:solidFill>
                <a:srgbClr val="000000"/>
              </a:solidFill>
              <a:latin typeface="Arial Nova" panose="020B0504020202020204" pitchFamily="34" charset="0"/>
            </a:endParaRPr>
          </a:p>
          <a:p>
            <a:pPr algn="just" fontAlgn="base">
              <a:lnSpc>
                <a:spcPct val="120000"/>
              </a:lnSpc>
            </a:pPr>
            <a:r>
              <a:rPr lang="es-HN" sz="3100" dirty="0">
                <a:solidFill>
                  <a:srgbClr val="000000"/>
                </a:solidFill>
                <a:latin typeface="Arial Nova" panose="020B0504020202020204" pitchFamily="34" charset="0"/>
              </a:rPr>
              <a:t>Una carta de presentación debe ser breve, clara y concisa. Es importante que también sea real, creativa y personal; ya que es un medio que te permite hacer hincapié en algunos rasgos de tu personalidad y postularte dando énfasis a tus conocimientos y habilidades.</a:t>
            </a:r>
            <a:endParaRPr lang="es-HN" sz="3100" i="0" dirty="0">
              <a:solidFill>
                <a:srgbClr val="000000"/>
              </a:solidFill>
              <a:effectLst/>
              <a:latin typeface="Arial Nova" panose="020B0504020202020204" pitchFamily="34" charset="0"/>
            </a:endParaRPr>
          </a:p>
        </p:txBody>
      </p:sp>
      <p:sp>
        <p:nvSpPr>
          <p:cNvPr id="2" name="TextBox 1">
            <a:extLst>
              <a:ext uri="{FF2B5EF4-FFF2-40B4-BE49-F238E27FC236}">
                <a16:creationId xmlns:a16="http://schemas.microsoft.com/office/drawing/2014/main" id="{77E1E40A-BE42-44D8-AEDA-5B4F319F2F42}"/>
              </a:ext>
            </a:extLst>
          </p:cNvPr>
          <p:cNvSpPr txBox="1"/>
          <p:nvPr/>
        </p:nvSpPr>
        <p:spPr>
          <a:xfrm>
            <a:off x="653411" y="2266950"/>
            <a:ext cx="3453570" cy="2062103"/>
          </a:xfrm>
          <a:prstGeom prst="rect">
            <a:avLst/>
          </a:prstGeom>
          <a:noFill/>
        </p:spPr>
        <p:txBody>
          <a:bodyPr wrap="square" rtlCol="0">
            <a:spAutoFit/>
          </a:bodyPr>
          <a:lstStyle/>
          <a:p>
            <a:pPr algn="ctr" fontAlgn="base"/>
            <a:r>
              <a:rPr lang="es-HN" sz="3200" b="1" dirty="0">
                <a:solidFill>
                  <a:srgbClr val="000000"/>
                </a:solidFill>
                <a:latin typeface="hanken-grotesk-bold"/>
              </a:rPr>
              <a:t>¿Cómo redactar una carta de presentación?</a:t>
            </a:r>
          </a:p>
          <a:p>
            <a:pPr algn="ctr" fontAlgn="base"/>
            <a:endParaRPr lang="es-HN" sz="3200" b="1" dirty="0">
              <a:solidFill>
                <a:srgbClr val="000000"/>
              </a:solidFill>
              <a:latin typeface="hanken-grotesk-bold"/>
            </a:endParaRPr>
          </a:p>
        </p:txBody>
      </p:sp>
    </p:spTree>
    <p:extLst>
      <p:ext uri="{BB962C8B-B14F-4D97-AF65-F5344CB8AC3E}">
        <p14:creationId xmlns:p14="http://schemas.microsoft.com/office/powerpoint/2010/main" val="19747438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31B3EC-A99A-4F2A-B45E-7F6F1F7C71F3}"/>
              </a:ext>
            </a:extLst>
          </p:cNvPr>
          <p:cNvSpPr txBox="1"/>
          <p:nvPr/>
        </p:nvSpPr>
        <p:spPr>
          <a:xfrm>
            <a:off x="2398295" y="915334"/>
            <a:ext cx="9103893" cy="4893647"/>
          </a:xfrm>
          <a:prstGeom prst="rect">
            <a:avLst/>
          </a:prstGeom>
          <a:noFill/>
        </p:spPr>
        <p:txBody>
          <a:bodyPr wrap="square">
            <a:spAutoFit/>
          </a:bodyPr>
          <a:lstStyle/>
          <a:p>
            <a:pPr fontAlgn="base"/>
            <a:r>
              <a:rPr lang="es-HN" sz="2400" dirty="0">
                <a:latin typeface="Arial Nova" panose="020B0504020202020204" pitchFamily="34" charset="0"/>
              </a:rPr>
              <a:t>Una buena carta de presentación puede ser la llave de acceso a una primera entrevista. Es una herramienta que tenemos para convencer al empleador que somos el candidato perfecto para ese puesto laboral. “El perfil de la persona debe ser detallado en tres palabras más o menos y la experiencia profesional debe ocupar el resto de la carta”.</a:t>
            </a:r>
          </a:p>
          <a:p>
            <a:pPr fontAlgn="base"/>
            <a:endParaRPr lang="es-HN" sz="2400" dirty="0">
              <a:latin typeface="Arial Nova" panose="020B0504020202020204" pitchFamily="34" charset="0"/>
            </a:endParaRPr>
          </a:p>
          <a:p>
            <a:pPr fontAlgn="base"/>
            <a:r>
              <a:rPr lang="es-HN" sz="2400" dirty="0">
                <a:latin typeface="Arial Nova" panose="020B0504020202020204" pitchFamily="34" charset="0"/>
              </a:rPr>
              <a:t>Por más que se presente una carta de recomendación, la carta de presentación también tiene un papel importante; ya que la primera solo refleja la visión que tiene otra persona sobre uno y la segunda determina la visión personal que se tiene sobre uno mismo.</a:t>
            </a:r>
            <a:br>
              <a:rPr lang="es-HN" sz="2400" dirty="0">
                <a:latin typeface="Arial Nova" panose="020B0504020202020204" pitchFamily="34" charset="0"/>
              </a:rPr>
            </a:br>
            <a:endParaRPr lang="es-HN" sz="2400" i="0" dirty="0">
              <a:effectLst/>
              <a:latin typeface="Arial Nova" panose="020B0504020202020204" pitchFamily="34" charset="0"/>
            </a:endParaRPr>
          </a:p>
        </p:txBody>
      </p:sp>
    </p:spTree>
    <p:extLst>
      <p:ext uri="{BB962C8B-B14F-4D97-AF65-F5344CB8AC3E}">
        <p14:creationId xmlns:p14="http://schemas.microsoft.com/office/powerpoint/2010/main" val="2382754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0"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1"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2"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3"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4"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5"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6"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7"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8"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9"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0"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1"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3" name="Group 92">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4"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5"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6"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7"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8"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9"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0"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1"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2"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3"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5"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7" name="Rectangle 106">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9"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11" name="Rectangle 110">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17" name="Group 116">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1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2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2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2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2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2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2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2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12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12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TextBox 2">
            <a:extLst>
              <a:ext uri="{FF2B5EF4-FFF2-40B4-BE49-F238E27FC236}">
                <a16:creationId xmlns:a16="http://schemas.microsoft.com/office/drawing/2014/main" id="{0707AD6F-3130-4283-B451-B8B453A1D490}"/>
              </a:ext>
            </a:extLst>
          </p:cNvPr>
          <p:cNvSpPr txBox="1"/>
          <p:nvPr/>
        </p:nvSpPr>
        <p:spPr>
          <a:xfrm>
            <a:off x="5049062" y="379933"/>
            <a:ext cx="6455549" cy="5531289"/>
          </a:xfrm>
          <a:prstGeom prst="rect">
            <a:avLst/>
          </a:prstGeom>
        </p:spPr>
        <p:txBody>
          <a:bodyPr vert="horz" lIns="91440" tIns="45720" rIns="91440" bIns="45720" rtlCol="0" anchor="ctr">
            <a:normAutofit/>
          </a:bodyPr>
          <a:lstStyle/>
          <a:p>
            <a:pPr fontAlgn="base"/>
            <a:endParaRPr lang="es-HN" sz="2400" b="1" dirty="0">
              <a:solidFill>
                <a:srgbClr val="000000"/>
              </a:solidFill>
              <a:latin typeface="Arial Nova" panose="020B0504020202020204" pitchFamily="34" charset="0"/>
            </a:endParaRPr>
          </a:p>
          <a:p>
            <a:pPr fontAlgn="base">
              <a:spcAft>
                <a:spcPts val="0"/>
              </a:spcAft>
            </a:pPr>
            <a:r>
              <a:rPr lang="es-HN" sz="2400" spc="15" dirty="0">
                <a:solidFill>
                  <a:srgbClr val="000000"/>
                </a:solidFill>
                <a:latin typeface="Arial Nova" panose="020B0504020202020204" pitchFamily="34" charset="0"/>
                <a:ea typeface="Times New Roman" panose="02020603050405020304" pitchFamily="18" charset="0"/>
                <a:cs typeface="Times New Roman" panose="02020603050405020304" pitchFamily="18" charset="0"/>
              </a:rPr>
              <a:t>No existe un solo modelo específico de carta de presentación. Lo que es importante destacar, es que debe tener un formato claro y despertar el interés de la otra persona. Te dejamos este ejemplo que puedes utilizar como punto de partida.</a:t>
            </a:r>
          </a:p>
        </p:txBody>
      </p:sp>
      <p:sp>
        <p:nvSpPr>
          <p:cNvPr id="2" name="TextBox 1">
            <a:extLst>
              <a:ext uri="{FF2B5EF4-FFF2-40B4-BE49-F238E27FC236}">
                <a16:creationId xmlns:a16="http://schemas.microsoft.com/office/drawing/2014/main" id="{77E1E40A-BE42-44D8-AEDA-5B4F319F2F42}"/>
              </a:ext>
            </a:extLst>
          </p:cNvPr>
          <p:cNvSpPr txBox="1"/>
          <p:nvPr/>
        </p:nvSpPr>
        <p:spPr>
          <a:xfrm>
            <a:off x="653411" y="2266950"/>
            <a:ext cx="3453570" cy="2308324"/>
          </a:xfrm>
          <a:prstGeom prst="rect">
            <a:avLst/>
          </a:prstGeom>
          <a:noFill/>
        </p:spPr>
        <p:txBody>
          <a:bodyPr wrap="square" rtlCol="0">
            <a:spAutoFit/>
          </a:bodyPr>
          <a:lstStyle/>
          <a:p>
            <a:pPr fontAlgn="base">
              <a:spcAft>
                <a:spcPts val="0"/>
              </a:spcAft>
            </a:pPr>
            <a:r>
              <a:rPr lang="es-HN" sz="2800" b="1" spc="10" dirty="0">
                <a:solidFill>
                  <a:srgbClr val="000000"/>
                </a:solidFill>
                <a:latin typeface="Arial Nova" panose="020B0504020202020204" pitchFamily="34" charset="0"/>
                <a:ea typeface="Times New Roman" panose="02020603050405020304" pitchFamily="18" charset="0"/>
                <a:cs typeface="Times New Roman" panose="02020603050405020304" pitchFamily="18" charset="0"/>
              </a:rPr>
              <a:t>Cómo hacer una carta de presentación? Ejemplo efectivo:</a:t>
            </a:r>
            <a:endParaRPr lang="es-HN" sz="2800" dirty="0">
              <a:latin typeface="Arial Nova" panose="020B0504020202020204" pitchFamily="34" charset="0"/>
              <a:ea typeface="Calibri" panose="020F0502020204030204" pitchFamily="34" charset="0"/>
              <a:cs typeface="Times New Roman" panose="02020603050405020304" pitchFamily="18" charset="0"/>
            </a:endParaRPr>
          </a:p>
          <a:p>
            <a:pPr algn="ctr" fontAlgn="base"/>
            <a:endParaRPr lang="es-HN" sz="3200" b="1" dirty="0">
              <a:solidFill>
                <a:srgbClr val="000000"/>
              </a:solidFill>
              <a:latin typeface="hanken-grotesk-bold"/>
            </a:endParaRPr>
          </a:p>
        </p:txBody>
      </p:sp>
    </p:spTree>
    <p:extLst>
      <p:ext uri="{BB962C8B-B14F-4D97-AF65-F5344CB8AC3E}">
        <p14:creationId xmlns:p14="http://schemas.microsoft.com/office/powerpoint/2010/main" val="1882228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6"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7"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8"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9"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0"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1"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2"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3"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4"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5"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6"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7"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49" name="Group 148">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0"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1"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2"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3"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4"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5"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6"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7"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58"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59"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0"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1"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63" name="Rectangle 162">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6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67" name="Rectangle 166">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7E1E40A-BE42-44D8-AEDA-5B4F319F2F42}"/>
              </a:ext>
            </a:extLst>
          </p:cNvPr>
          <p:cNvSpPr txBox="1"/>
          <p:nvPr/>
        </p:nvSpPr>
        <p:spPr>
          <a:xfrm>
            <a:off x="1259893" y="3101093"/>
            <a:ext cx="2454052" cy="3029344"/>
          </a:xfrm>
          <a:prstGeom prst="rect">
            <a:avLst/>
          </a:prstGeom>
        </p:spPr>
        <p:txBody>
          <a:bodyPr vert="horz" lIns="91440" tIns="45720" rIns="91440" bIns="45720" rtlCol="0" anchor="t">
            <a:normAutofit/>
          </a:bodyPr>
          <a:lstStyle/>
          <a:p>
            <a:pPr fontAlgn="base">
              <a:lnSpc>
                <a:spcPct val="90000"/>
              </a:lnSpc>
              <a:spcBef>
                <a:spcPct val="0"/>
              </a:spcBef>
              <a:spcAft>
                <a:spcPts val="600"/>
              </a:spcAft>
            </a:pPr>
            <a:r>
              <a:rPr lang="en-US" sz="2700">
                <a:solidFill>
                  <a:schemeClr val="bg1"/>
                </a:solidFill>
                <a:latin typeface="+mj-lt"/>
                <a:ea typeface="+mj-ea"/>
                <a:cs typeface="+mj-cs"/>
              </a:rPr>
              <a:t>Datos que no pueden faltar en una carta de presentación</a:t>
            </a:r>
          </a:p>
          <a:p>
            <a:pPr fontAlgn="base">
              <a:lnSpc>
                <a:spcPct val="90000"/>
              </a:lnSpc>
              <a:spcBef>
                <a:spcPct val="0"/>
              </a:spcBef>
              <a:spcAft>
                <a:spcPts val="600"/>
              </a:spcAft>
            </a:pPr>
            <a:endParaRPr lang="en-US" sz="2700" b="1">
              <a:solidFill>
                <a:schemeClr val="bg1"/>
              </a:solidFill>
              <a:latin typeface="+mj-lt"/>
              <a:ea typeface="+mj-ea"/>
              <a:cs typeface="+mj-cs"/>
            </a:endParaRPr>
          </a:p>
        </p:txBody>
      </p:sp>
      <p:sp>
        <p:nvSpPr>
          <p:cNvPr id="169"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71" name="Rectangle 170">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1" name="TextBox 2">
            <a:extLst>
              <a:ext uri="{FF2B5EF4-FFF2-40B4-BE49-F238E27FC236}">
                <a16:creationId xmlns:a16="http://schemas.microsoft.com/office/drawing/2014/main" id="{3DCF2204-8525-412E-B4DD-33391C9E567C}"/>
              </a:ext>
            </a:extLst>
          </p:cNvPr>
          <p:cNvGraphicFramePr/>
          <p:nvPr>
            <p:extLst>
              <p:ext uri="{D42A27DB-BD31-4B8C-83A1-F6EECF244321}">
                <p14:modId xmlns:p14="http://schemas.microsoft.com/office/powerpoint/2010/main" val="2750125605"/>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9094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6"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7"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8"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9"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0"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1"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2"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3"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4"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5"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6"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7"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49" name="Group 148">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0"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1"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2"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3"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4"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5"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6"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7"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58"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59"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0"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1"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63" name="Rectangle 162">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6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67" name="Rectangle 166">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7E1E40A-BE42-44D8-AEDA-5B4F319F2F42}"/>
              </a:ext>
            </a:extLst>
          </p:cNvPr>
          <p:cNvSpPr txBox="1"/>
          <p:nvPr/>
        </p:nvSpPr>
        <p:spPr>
          <a:xfrm>
            <a:off x="1259893" y="3101093"/>
            <a:ext cx="2454052" cy="3029344"/>
          </a:xfrm>
          <a:prstGeom prst="rect">
            <a:avLst/>
          </a:prstGeom>
        </p:spPr>
        <p:txBody>
          <a:bodyPr vert="horz" lIns="91440" tIns="45720" rIns="91440" bIns="45720" rtlCol="0" anchor="t">
            <a:normAutofit/>
          </a:bodyPr>
          <a:lstStyle/>
          <a:p>
            <a:pPr fontAlgn="base">
              <a:lnSpc>
                <a:spcPct val="90000"/>
              </a:lnSpc>
              <a:spcBef>
                <a:spcPct val="0"/>
              </a:spcBef>
              <a:spcAft>
                <a:spcPts val="600"/>
              </a:spcAft>
            </a:pPr>
            <a:r>
              <a:rPr lang="en-US" sz="2700">
                <a:solidFill>
                  <a:schemeClr val="bg1"/>
                </a:solidFill>
                <a:latin typeface="+mj-lt"/>
                <a:ea typeface="+mj-ea"/>
                <a:cs typeface="+mj-cs"/>
              </a:rPr>
              <a:t>Datos que no pueden faltar en una carta de presentación</a:t>
            </a:r>
          </a:p>
          <a:p>
            <a:pPr fontAlgn="base">
              <a:lnSpc>
                <a:spcPct val="90000"/>
              </a:lnSpc>
              <a:spcBef>
                <a:spcPct val="0"/>
              </a:spcBef>
              <a:spcAft>
                <a:spcPts val="600"/>
              </a:spcAft>
            </a:pPr>
            <a:endParaRPr lang="en-US" sz="2700" b="1">
              <a:solidFill>
                <a:schemeClr val="bg1"/>
              </a:solidFill>
              <a:latin typeface="+mj-lt"/>
              <a:ea typeface="+mj-ea"/>
              <a:cs typeface="+mj-cs"/>
            </a:endParaRPr>
          </a:p>
        </p:txBody>
      </p:sp>
      <p:sp>
        <p:nvSpPr>
          <p:cNvPr id="169"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71" name="Rectangle 170">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7" name="TextBox 2">
            <a:extLst>
              <a:ext uri="{FF2B5EF4-FFF2-40B4-BE49-F238E27FC236}">
                <a16:creationId xmlns:a16="http://schemas.microsoft.com/office/drawing/2014/main" id="{C74AC8F5-3185-4A3E-B5D5-81D84E2F244A}"/>
              </a:ext>
            </a:extLst>
          </p:cNvPr>
          <p:cNvGraphicFramePr/>
          <p:nvPr>
            <p:extLst>
              <p:ext uri="{D42A27DB-BD31-4B8C-83A1-F6EECF244321}">
                <p14:modId xmlns:p14="http://schemas.microsoft.com/office/powerpoint/2010/main" val="637539709"/>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9468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7"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8"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99"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0"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1"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2"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3"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4"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5"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6"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7"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8"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10" name="Group 109">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11"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12"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13"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14"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15"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16"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17"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18"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9"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20"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21"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22"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4" name="Rectangle 123">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6"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8" name="Rectangle 12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id="{BFFAEABC-58FD-4213-8777-80D9BB0A0195}"/>
              </a:ext>
            </a:extLst>
          </p:cNvPr>
          <p:cNvSpPr txBox="1"/>
          <p:nvPr/>
        </p:nvSpPr>
        <p:spPr>
          <a:xfrm>
            <a:off x="1843391" y="624110"/>
            <a:ext cx="9383408" cy="1280890"/>
          </a:xfrm>
          <a:prstGeom prst="rect">
            <a:avLst/>
          </a:prstGeom>
        </p:spPr>
        <p:txBody>
          <a:bodyPr vert="horz" lIns="91440" tIns="45720" rIns="91440" bIns="45720" rtlCol="0" anchor="t">
            <a:normAutofit/>
          </a:bodyPr>
          <a:lstStyle/>
          <a:p>
            <a:pPr fontAlgn="base">
              <a:spcBef>
                <a:spcPct val="0"/>
              </a:spcBef>
              <a:spcAft>
                <a:spcPts val="600"/>
              </a:spcAft>
              <a:buClr>
                <a:schemeClr val="accent1"/>
              </a:buClr>
            </a:pPr>
            <a:r>
              <a:rPr lang="en-US" sz="3600" b="1" spc="10">
                <a:solidFill>
                  <a:srgbClr val="FFFFFF"/>
                </a:solidFill>
                <a:latin typeface="+mj-lt"/>
                <a:ea typeface="+mj-ea"/>
                <a:cs typeface="+mj-cs"/>
              </a:rPr>
              <a:t>Claves y consejos a tener en cuenta para redactar tu carta de presentación</a:t>
            </a:r>
            <a:endParaRPr lang="en-US" sz="3600" b="1">
              <a:solidFill>
                <a:srgbClr val="FFFFFF"/>
              </a:solidFill>
              <a:latin typeface="+mj-lt"/>
              <a:ea typeface="+mj-ea"/>
              <a:cs typeface="+mj-cs"/>
            </a:endParaRPr>
          </a:p>
        </p:txBody>
      </p:sp>
      <p:sp>
        <p:nvSpPr>
          <p:cNvPr id="132"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3E17EAC9-408D-40F9-AFFF-463DC5B193ED}"/>
              </a:ext>
            </a:extLst>
          </p:cNvPr>
          <p:cNvSpPr txBox="1"/>
          <p:nvPr/>
        </p:nvSpPr>
        <p:spPr>
          <a:xfrm>
            <a:off x="1843392" y="2623930"/>
            <a:ext cx="9383408" cy="3287292"/>
          </a:xfrm>
          <a:prstGeom prst="rect">
            <a:avLst/>
          </a:prstGeom>
        </p:spPr>
        <p:txBody>
          <a:bodyPr vert="horz" lIns="91440" tIns="45720" rIns="91440" bIns="45720" rtlCol="0">
            <a:normAutofit/>
          </a:bodyPr>
          <a:lstStyle/>
          <a:p>
            <a:pPr marL="342900" lvl="0" indent="-342900" fontAlgn="base">
              <a:lnSpc>
                <a:spcPct val="90000"/>
              </a:lnSpc>
              <a:spcBef>
                <a:spcPts val="1000"/>
              </a:spcBef>
              <a:buClr>
                <a:schemeClr val="accent1"/>
              </a:buClr>
              <a:buSzPts val="1000"/>
              <a:buFont typeface="Wingdings 3" charset="2"/>
              <a:buChar char=""/>
              <a:tabLst>
                <a:tab pos="457200" algn="l"/>
              </a:tabLst>
            </a:pPr>
            <a:r>
              <a:rPr lang="en-US" sz="1700" spc="15">
                <a:solidFill>
                  <a:schemeClr val="tx1">
                    <a:lumMod val="75000"/>
                    <a:lumOff val="25000"/>
                  </a:schemeClr>
                </a:solidFill>
              </a:rPr>
              <a:t>La información de la carta no se debe repetir con la del CV.</a:t>
            </a:r>
            <a:endParaRPr lang="en-US" sz="1700">
              <a:solidFill>
                <a:schemeClr val="tx1">
                  <a:lumMod val="75000"/>
                  <a:lumOff val="25000"/>
                </a:schemeClr>
              </a:solidFill>
            </a:endParaRPr>
          </a:p>
          <a:p>
            <a:pPr marL="342900" lvl="0" indent="-342900" fontAlgn="base">
              <a:lnSpc>
                <a:spcPct val="90000"/>
              </a:lnSpc>
              <a:spcBef>
                <a:spcPts val="1000"/>
              </a:spcBef>
              <a:buClr>
                <a:schemeClr val="accent1"/>
              </a:buClr>
              <a:buSzPts val="1000"/>
              <a:buFont typeface="Wingdings 3" charset="2"/>
              <a:buChar char=""/>
              <a:tabLst>
                <a:tab pos="457200" algn="l"/>
              </a:tabLst>
            </a:pPr>
            <a:r>
              <a:rPr lang="en-US" sz="1700" spc="15">
                <a:solidFill>
                  <a:schemeClr val="tx1">
                    <a:lumMod val="75000"/>
                    <a:lumOff val="25000"/>
                  </a:schemeClr>
                </a:solidFill>
              </a:rPr>
              <a:t>Una buena carta de presentación es aquella donde el candidato muestra sus capacidades y lo que puede aportar, con su experiencia y formación, a la empresa. Por eso es importante planificar antes de redactar la carta, determinando cuales las cinco o seis habilidades y conocimientos más requeridos para el puesto, las razones por las que te presentás y por las que encajarías en la empresa y qué es lo que te resulta más atractivo del empleo. </a:t>
            </a:r>
            <a:endParaRPr lang="en-US" sz="1700">
              <a:solidFill>
                <a:schemeClr val="tx1">
                  <a:lumMod val="75000"/>
                  <a:lumOff val="25000"/>
                </a:schemeClr>
              </a:solidFill>
            </a:endParaRPr>
          </a:p>
          <a:p>
            <a:pPr marL="342900" lvl="0" indent="-342900" fontAlgn="base">
              <a:lnSpc>
                <a:spcPct val="90000"/>
              </a:lnSpc>
              <a:spcBef>
                <a:spcPts val="1000"/>
              </a:spcBef>
              <a:buClr>
                <a:schemeClr val="accent1"/>
              </a:buClr>
              <a:buSzPts val="1000"/>
              <a:buFont typeface="Wingdings 3" charset="2"/>
              <a:buChar char=""/>
              <a:tabLst>
                <a:tab pos="457200" algn="l"/>
              </a:tabLst>
            </a:pPr>
            <a:r>
              <a:rPr lang="en-US" sz="1700" spc="15">
                <a:solidFill>
                  <a:schemeClr val="tx1">
                    <a:lumMod val="75000"/>
                    <a:lumOff val="25000"/>
                  </a:schemeClr>
                </a:solidFill>
              </a:rPr>
              <a:t>A los reclutadores les importa más la experiencia laboral que la formación, por lo tanto, es bueno utilizar la carta de presentación para detallar el camino recorrido entre las experiencias laborales anteriores y la posición a la que nos presentamos. Si el candidato no tiene suficiente experiencia de trabajo, lo mejor es destacar los conocimientos y habilidades que posee. </a:t>
            </a:r>
            <a:endParaRPr lang="en-US" sz="1700">
              <a:solidFill>
                <a:schemeClr val="tx1">
                  <a:lumMod val="75000"/>
                  <a:lumOff val="25000"/>
                </a:schemeClr>
              </a:solidFill>
            </a:endParaRPr>
          </a:p>
        </p:txBody>
      </p:sp>
    </p:spTree>
    <p:extLst>
      <p:ext uri="{BB962C8B-B14F-4D97-AF65-F5344CB8AC3E}">
        <p14:creationId xmlns:p14="http://schemas.microsoft.com/office/powerpoint/2010/main" val="3210209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7"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8"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99"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0"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1"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2"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3"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4"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5"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6"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7"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8"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10" name="Group 109">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11"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12"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13"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14"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15"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16"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17"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18"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9"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20"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21"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22"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4" name="Rectangle 123">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6"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8" name="Rectangle 12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id="{BFFAEABC-58FD-4213-8777-80D9BB0A0195}"/>
              </a:ext>
            </a:extLst>
          </p:cNvPr>
          <p:cNvSpPr txBox="1"/>
          <p:nvPr/>
        </p:nvSpPr>
        <p:spPr>
          <a:xfrm>
            <a:off x="1843391" y="624110"/>
            <a:ext cx="9383408" cy="1280890"/>
          </a:xfrm>
          <a:prstGeom prst="rect">
            <a:avLst/>
          </a:prstGeom>
        </p:spPr>
        <p:txBody>
          <a:bodyPr vert="horz" lIns="91440" tIns="45720" rIns="91440" bIns="45720" rtlCol="0" anchor="t">
            <a:normAutofit/>
          </a:bodyPr>
          <a:lstStyle/>
          <a:p>
            <a:pPr fontAlgn="base">
              <a:spcBef>
                <a:spcPct val="0"/>
              </a:spcBef>
              <a:spcAft>
                <a:spcPts val="600"/>
              </a:spcAft>
              <a:buClr>
                <a:schemeClr val="accent1"/>
              </a:buClr>
            </a:pPr>
            <a:r>
              <a:rPr lang="en-US" sz="3600" b="1" spc="10">
                <a:solidFill>
                  <a:srgbClr val="FFFFFF"/>
                </a:solidFill>
                <a:latin typeface="+mj-lt"/>
                <a:ea typeface="+mj-ea"/>
                <a:cs typeface="+mj-cs"/>
              </a:rPr>
              <a:t>Claves y consejos a tener en cuenta para redactar tu carta de presentación</a:t>
            </a:r>
            <a:endParaRPr lang="en-US" sz="3600" b="1">
              <a:solidFill>
                <a:srgbClr val="FFFFFF"/>
              </a:solidFill>
              <a:latin typeface="+mj-lt"/>
              <a:ea typeface="+mj-ea"/>
              <a:cs typeface="+mj-cs"/>
            </a:endParaRPr>
          </a:p>
        </p:txBody>
      </p:sp>
      <p:sp>
        <p:nvSpPr>
          <p:cNvPr id="132"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3E17EAC9-408D-40F9-AFFF-463DC5B193ED}"/>
              </a:ext>
            </a:extLst>
          </p:cNvPr>
          <p:cNvSpPr txBox="1"/>
          <p:nvPr/>
        </p:nvSpPr>
        <p:spPr>
          <a:xfrm>
            <a:off x="1843392" y="2623930"/>
            <a:ext cx="9383408" cy="3287292"/>
          </a:xfrm>
          <a:prstGeom prst="rect">
            <a:avLst/>
          </a:prstGeom>
        </p:spPr>
        <p:txBody>
          <a:bodyPr vert="horz" lIns="91440" tIns="45720" rIns="91440" bIns="45720" rtlCol="0">
            <a:normAutofit/>
          </a:bodyPr>
          <a:lstStyle/>
          <a:p>
            <a:pPr algn="just" fontAlgn="base">
              <a:buFont typeface="Arial" panose="020B0604020202020204" pitchFamily="34" charset="0"/>
              <a:buChar char="•"/>
            </a:pPr>
            <a:r>
              <a:rPr lang="es-HN" sz="1800" dirty="0">
                <a:latin typeface="Arial Nova" panose="020B0504020202020204" pitchFamily="34" charset="0"/>
              </a:rPr>
              <a:t>Una carta de presentación también puede servir para </a:t>
            </a:r>
            <a:r>
              <a:rPr lang="es-HN" sz="1800" b="1" dirty="0">
                <a:latin typeface="Arial Nova" panose="020B0504020202020204" pitchFamily="34" charset="0"/>
              </a:rPr>
              <a:t>explicar un cambio de rumbo en tu carrera profesional</a:t>
            </a:r>
            <a:r>
              <a:rPr lang="es-HN" sz="1800" dirty="0">
                <a:latin typeface="Arial Nova" panose="020B0504020202020204" pitchFamily="34" charset="0"/>
              </a:rPr>
              <a:t>. Si el trabajo que tuviste anteriormente era muy diferente, la carta te da la oportunidad de explicar por qué consideras que tomar un giro en tu profesión es lo que necesitas hacer.</a:t>
            </a:r>
          </a:p>
          <a:p>
            <a:pPr algn="just" fontAlgn="base"/>
            <a:endParaRPr lang="es-HN" sz="1800" dirty="0">
              <a:latin typeface="Arial Nova" panose="020B0504020202020204" pitchFamily="34" charset="0"/>
            </a:endParaRPr>
          </a:p>
          <a:p>
            <a:pPr algn="just" fontAlgn="base">
              <a:buFont typeface="Arial" panose="020B0604020202020204" pitchFamily="34" charset="0"/>
              <a:buChar char="•"/>
            </a:pPr>
            <a:r>
              <a:rPr lang="es-HN" sz="1800" dirty="0">
                <a:latin typeface="Arial Nova" panose="020B0504020202020204" pitchFamily="34" charset="0"/>
              </a:rPr>
              <a:t>Además de los conocimientos y las experiencias laborales deseadas por los reclutadores, también </a:t>
            </a:r>
            <a:r>
              <a:rPr lang="es-HN" sz="1800" b="1" dirty="0">
                <a:latin typeface="Arial Nova" panose="020B0504020202020204" pitchFamily="34" charset="0"/>
              </a:rPr>
              <a:t>es importante que el candidato tenga el perfil adecuado para la cultura de la empresa</a:t>
            </a:r>
            <a:r>
              <a:rPr lang="es-HN" sz="1800" dirty="0">
                <a:latin typeface="Arial Nova" panose="020B0504020202020204" pitchFamily="34" charset="0"/>
              </a:rPr>
              <a:t>. En este caso, la carta de presentación permite destacar rasgos de tu personalidad y </a:t>
            </a:r>
            <a:r>
              <a:rPr lang="es-HN" sz="1800" dirty="0">
                <a:latin typeface="Arial Nova" panose="020B0504020202020204" pitchFamily="34" charset="0"/>
                <a:hlinkClick r:id="rId2" tooltip="Qué son las habilidades blandas y por qué son tan demandadas">
                  <a:extLst>
                    <a:ext uri="{A12FA001-AC4F-418D-AE19-62706E023703}">
                      <ahyp:hlinkClr xmlns:ahyp="http://schemas.microsoft.com/office/drawing/2018/hyperlinkcolor" val="tx"/>
                    </a:ext>
                  </a:extLst>
                </a:hlinkClick>
              </a:rPr>
              <a:t>habilidades blandas</a:t>
            </a:r>
            <a:r>
              <a:rPr lang="es-HN" sz="1800" dirty="0">
                <a:latin typeface="Arial Nova" panose="020B0504020202020204" pitchFamily="34" charset="0"/>
              </a:rPr>
              <a:t>, que le muestren al empleador que eres el candidato más adecuado. </a:t>
            </a:r>
          </a:p>
        </p:txBody>
      </p:sp>
    </p:spTree>
    <p:extLst>
      <p:ext uri="{BB962C8B-B14F-4D97-AF65-F5344CB8AC3E}">
        <p14:creationId xmlns:p14="http://schemas.microsoft.com/office/powerpoint/2010/main" val="4168723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7"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8"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99"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0"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1"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2"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3"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4"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5"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6"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7"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8"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10" name="Group 109">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11"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12"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13"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14"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15"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16"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17"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18"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9"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20"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21"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22"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4" name="Rectangle 123">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6"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8" name="Rectangle 12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a:extLst>
              <a:ext uri="{FF2B5EF4-FFF2-40B4-BE49-F238E27FC236}">
                <a16:creationId xmlns:a16="http://schemas.microsoft.com/office/drawing/2014/main" id="{BFFAEABC-58FD-4213-8777-80D9BB0A0195}"/>
              </a:ext>
            </a:extLst>
          </p:cNvPr>
          <p:cNvSpPr txBox="1"/>
          <p:nvPr/>
        </p:nvSpPr>
        <p:spPr>
          <a:xfrm>
            <a:off x="1843391" y="624110"/>
            <a:ext cx="9383408" cy="1280890"/>
          </a:xfrm>
          <a:prstGeom prst="rect">
            <a:avLst/>
          </a:prstGeom>
        </p:spPr>
        <p:txBody>
          <a:bodyPr vert="horz" lIns="91440" tIns="45720" rIns="91440" bIns="45720" rtlCol="0" anchor="t">
            <a:normAutofit/>
          </a:bodyPr>
          <a:lstStyle/>
          <a:p>
            <a:pPr fontAlgn="base">
              <a:spcBef>
                <a:spcPct val="0"/>
              </a:spcBef>
              <a:spcAft>
                <a:spcPts val="600"/>
              </a:spcAft>
              <a:buClr>
                <a:schemeClr val="accent1"/>
              </a:buClr>
            </a:pPr>
            <a:r>
              <a:rPr lang="en-US" sz="3600" b="1" spc="10">
                <a:solidFill>
                  <a:srgbClr val="FFFFFF"/>
                </a:solidFill>
                <a:latin typeface="+mj-lt"/>
                <a:ea typeface="+mj-ea"/>
                <a:cs typeface="+mj-cs"/>
              </a:rPr>
              <a:t>Claves y consejos a tener en cuenta para redactar tu carta de presentación</a:t>
            </a:r>
            <a:endParaRPr lang="en-US" sz="3600" b="1">
              <a:solidFill>
                <a:srgbClr val="FFFFFF"/>
              </a:solidFill>
              <a:latin typeface="+mj-lt"/>
              <a:ea typeface="+mj-ea"/>
              <a:cs typeface="+mj-cs"/>
            </a:endParaRPr>
          </a:p>
        </p:txBody>
      </p:sp>
      <p:sp>
        <p:nvSpPr>
          <p:cNvPr id="132"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TextBox 2">
            <a:extLst>
              <a:ext uri="{FF2B5EF4-FFF2-40B4-BE49-F238E27FC236}">
                <a16:creationId xmlns:a16="http://schemas.microsoft.com/office/drawing/2014/main" id="{3E17EAC9-408D-40F9-AFFF-463DC5B193ED}"/>
              </a:ext>
            </a:extLst>
          </p:cNvPr>
          <p:cNvSpPr txBox="1"/>
          <p:nvPr/>
        </p:nvSpPr>
        <p:spPr>
          <a:xfrm>
            <a:off x="860222" y="2623930"/>
            <a:ext cx="10366578" cy="3287292"/>
          </a:xfrm>
          <a:prstGeom prst="rect">
            <a:avLst/>
          </a:prstGeom>
        </p:spPr>
        <p:txBody>
          <a:bodyPr vert="horz" lIns="91440" tIns="45720" rIns="91440" bIns="45720" rtlCol="0">
            <a:noAutofit/>
          </a:bodyPr>
          <a:lstStyle/>
          <a:p>
            <a:pPr algn="just" fontAlgn="base">
              <a:buFont typeface="Arial" panose="020B0604020202020204" pitchFamily="34" charset="0"/>
              <a:buChar char="•"/>
            </a:pPr>
            <a:r>
              <a:rPr lang="es-HN" sz="2400" dirty="0">
                <a:solidFill>
                  <a:srgbClr val="000000"/>
                </a:solidFill>
                <a:latin typeface="Arial Nova" panose="020B0504020202020204" pitchFamily="34" charset="0"/>
              </a:rPr>
              <a:t>Una carta de presentación también puede servir para </a:t>
            </a:r>
            <a:r>
              <a:rPr lang="es-HN" sz="2400" b="1" dirty="0">
                <a:solidFill>
                  <a:srgbClr val="000000"/>
                </a:solidFill>
                <a:latin typeface="Arial Nova" panose="020B0504020202020204" pitchFamily="34" charset="0"/>
              </a:rPr>
              <a:t>explicar un cambio de rumbo en tu carrera profesional</a:t>
            </a:r>
            <a:r>
              <a:rPr lang="es-HN" sz="2400" dirty="0">
                <a:solidFill>
                  <a:srgbClr val="000000"/>
                </a:solidFill>
                <a:latin typeface="Arial Nova" panose="020B0504020202020204" pitchFamily="34" charset="0"/>
              </a:rPr>
              <a:t>. Si el trabajo que tuviste anteriormente era muy diferente, la carta te da la oportunidad de explicar por qué consideras que tomar un giro en tu profesión es lo que necesitas hacer.</a:t>
            </a:r>
          </a:p>
          <a:p>
            <a:pPr algn="just" fontAlgn="base">
              <a:buFont typeface="Arial" panose="020B0604020202020204" pitchFamily="34" charset="0"/>
              <a:buChar char="•"/>
            </a:pPr>
            <a:r>
              <a:rPr lang="es-HN" sz="2400" dirty="0">
                <a:solidFill>
                  <a:srgbClr val="000000"/>
                </a:solidFill>
                <a:latin typeface="Arial Nova" panose="020B0504020202020204" pitchFamily="34" charset="0"/>
              </a:rPr>
              <a:t>Además de los conocimientos y las experiencias laborales deseadas por los reclutadores, también </a:t>
            </a:r>
            <a:r>
              <a:rPr lang="es-HN" sz="2400" b="1" dirty="0">
                <a:solidFill>
                  <a:srgbClr val="000000"/>
                </a:solidFill>
                <a:latin typeface="Arial Nova" panose="020B0504020202020204" pitchFamily="34" charset="0"/>
              </a:rPr>
              <a:t>es importante que el candidato tenga el perfil adecuado para la cultura de la empresa</a:t>
            </a:r>
            <a:r>
              <a:rPr lang="es-HN" sz="2400" dirty="0">
                <a:solidFill>
                  <a:srgbClr val="000000"/>
                </a:solidFill>
                <a:latin typeface="Arial Nova" panose="020B0504020202020204" pitchFamily="34" charset="0"/>
              </a:rPr>
              <a:t>. En este caso, la carta de presentación permite destacar rasgos de tu personalidad y </a:t>
            </a:r>
            <a:r>
              <a:rPr lang="es-HN" sz="2400" dirty="0">
                <a:solidFill>
                  <a:srgbClr val="FF4242"/>
                </a:solidFill>
                <a:latin typeface="Arial Nova" panose="020B0504020202020204" pitchFamily="34" charset="0"/>
                <a:hlinkClick r:id="rId2" tooltip="Qué son las habilidades blandas y por qué son tan demandadas"/>
              </a:rPr>
              <a:t>habilidades blandas</a:t>
            </a:r>
            <a:r>
              <a:rPr lang="es-HN" sz="2400" dirty="0">
                <a:solidFill>
                  <a:srgbClr val="000000"/>
                </a:solidFill>
                <a:latin typeface="Arial Nova" panose="020B0504020202020204" pitchFamily="34" charset="0"/>
              </a:rPr>
              <a:t>, que le muestren al empleador que eres el candidato más adecuado. </a:t>
            </a:r>
          </a:p>
          <a:p>
            <a:br>
              <a:rPr lang="es-HN" sz="2400" dirty="0">
                <a:latin typeface="Arial Nova" panose="020B0504020202020204" pitchFamily="34" charset="0"/>
              </a:rPr>
            </a:br>
            <a:endParaRPr lang="es-HN" sz="2400" dirty="0">
              <a:latin typeface="Arial Nova" panose="020B0504020202020204" pitchFamily="34" charset="0"/>
            </a:endParaRPr>
          </a:p>
        </p:txBody>
      </p:sp>
    </p:spTree>
    <p:extLst>
      <p:ext uri="{BB962C8B-B14F-4D97-AF65-F5344CB8AC3E}">
        <p14:creationId xmlns:p14="http://schemas.microsoft.com/office/powerpoint/2010/main" val="288008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spcBef>
                <a:spcPts val="1000"/>
              </a:spcBef>
              <a:buClr>
                <a:schemeClr val="accent1"/>
              </a:buClr>
            </a:pPr>
            <a:endParaRPr lang="es-HN" sz="2400" dirty="0">
              <a:latin typeface="Arial Nova" panose="020B0504020202020204" pitchFamily="34" charset="0"/>
            </a:endParaRPr>
          </a:p>
          <a:p>
            <a:pPr>
              <a:spcBef>
                <a:spcPts val="1000"/>
              </a:spcBef>
              <a:buClr>
                <a:schemeClr val="accent1"/>
              </a:buClr>
            </a:pPr>
            <a:endParaRPr lang="es-HN" sz="2400" dirty="0">
              <a:latin typeface="Arial Nova" panose="020B0504020202020204" pitchFamily="34" charset="0"/>
            </a:endParaRPr>
          </a:p>
          <a:p>
            <a:pPr algn="just">
              <a:spcAft>
                <a:spcPts val="1125"/>
              </a:spcAft>
            </a:pPr>
            <a:r>
              <a:rPr lang="es-HN" sz="2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Una misma información se puede organizar de formas muy diferentes. Dependiendo de la estructura que elijas estarás dando más importancia a unos aspectos y no a otros. A la hora de redactar tu currículum ocurre exactamente lo mismo. Puede organizar la información primando, por ejemplo, la experiencia laboral más reciente, los cursos y las carreras cursadas o bien destacar tus logros o tus metas alcanzadas.</a:t>
            </a:r>
            <a:endParaRPr lang="es-HN"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HN" sz="2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Así, podemos distinguir fundamentalmente </a:t>
            </a:r>
            <a:r>
              <a:rPr lang="es-HN" sz="24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tres tipos de currículum</a:t>
            </a:r>
            <a:r>
              <a:rPr lang="es-HN" sz="24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según la forma en que esté organizada la información.</a:t>
            </a:r>
            <a:endParaRPr lang="es-HN"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s-HN"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127598" y="3197700"/>
            <a:ext cx="2829142" cy="2246769"/>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a:t>
            </a:r>
            <a:r>
              <a:rPr lang="es-HN" sz="2800" b="1" kern="1800" dirty="0">
                <a:solidFill>
                  <a:schemeClr val="bg1"/>
                </a:solidFill>
                <a:latin typeface="Arial Nova" panose="020B0504020202020204" pitchFamily="34" charset="0"/>
                <a:ea typeface="Times New Roman" panose="02020603050405020304" pitchFamily="18" charset="0"/>
                <a:cs typeface="Times New Roman" panose="02020603050405020304" pitchFamily="18" charset="0"/>
              </a:rPr>
              <a:t>Tipos de Currículum</a:t>
            </a: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3371484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77" name="Group 13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78" name="Group 15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6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6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79" name="Rectangle 16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80"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81" name="Rectangle 16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FFAEABC-58FD-4213-8777-80D9BB0A0195}"/>
              </a:ext>
            </a:extLst>
          </p:cNvPr>
          <p:cNvSpPr txBox="1"/>
          <p:nvPr/>
        </p:nvSpPr>
        <p:spPr>
          <a:xfrm>
            <a:off x="1259893" y="3101093"/>
            <a:ext cx="2454052" cy="3029344"/>
          </a:xfrm>
          <a:prstGeom prst="rect">
            <a:avLst/>
          </a:prstGeom>
        </p:spPr>
        <p:txBody>
          <a:bodyPr vert="horz" lIns="91440" tIns="45720" rIns="91440" bIns="45720" rtlCol="0" anchor="t">
            <a:normAutofit/>
          </a:bodyPr>
          <a:lstStyle/>
          <a:p>
            <a:pPr fontAlgn="base">
              <a:lnSpc>
                <a:spcPct val="90000"/>
              </a:lnSpc>
              <a:spcBef>
                <a:spcPct val="0"/>
              </a:spcBef>
              <a:spcAft>
                <a:spcPts val="0"/>
              </a:spcAft>
            </a:pPr>
            <a:r>
              <a:rPr lang="en-US" sz="2400" b="1" spc="10" dirty="0" err="1">
                <a:solidFill>
                  <a:schemeClr val="bg1"/>
                </a:solidFill>
                <a:latin typeface="+mj-lt"/>
                <a:ea typeface="+mj-ea"/>
                <a:cs typeface="+mj-cs"/>
              </a:rPr>
              <a:t>Errores</a:t>
            </a:r>
            <a:r>
              <a:rPr lang="en-US" sz="2400" b="1" spc="10" dirty="0">
                <a:solidFill>
                  <a:schemeClr val="bg1"/>
                </a:solidFill>
                <a:latin typeface="+mj-lt"/>
                <a:ea typeface="+mj-ea"/>
                <a:cs typeface="+mj-cs"/>
              </a:rPr>
              <a:t> que </a:t>
            </a:r>
            <a:r>
              <a:rPr lang="en-US" sz="2400" b="1" spc="10" dirty="0" err="1">
                <a:solidFill>
                  <a:schemeClr val="bg1"/>
                </a:solidFill>
                <a:latin typeface="+mj-lt"/>
                <a:ea typeface="+mj-ea"/>
                <a:cs typeface="+mj-cs"/>
              </a:rPr>
              <a:t>debes</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evitar</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en</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tu</a:t>
            </a:r>
            <a:r>
              <a:rPr lang="en-US" sz="2400" b="1" spc="10" dirty="0">
                <a:solidFill>
                  <a:schemeClr val="bg1"/>
                </a:solidFill>
                <a:latin typeface="+mj-lt"/>
                <a:ea typeface="+mj-ea"/>
                <a:cs typeface="+mj-cs"/>
              </a:rPr>
              <a:t> carta de </a:t>
            </a:r>
            <a:r>
              <a:rPr lang="en-US" sz="2400" b="1" spc="10" dirty="0" err="1">
                <a:solidFill>
                  <a:schemeClr val="bg1"/>
                </a:solidFill>
                <a:latin typeface="+mj-lt"/>
                <a:ea typeface="+mj-ea"/>
                <a:cs typeface="+mj-cs"/>
              </a:rPr>
              <a:t>presentación</a:t>
            </a:r>
            <a:r>
              <a:rPr lang="en-US" sz="2400" b="1" spc="10" dirty="0">
                <a:solidFill>
                  <a:schemeClr val="bg1"/>
                </a:solidFill>
                <a:latin typeface="+mj-lt"/>
                <a:ea typeface="+mj-ea"/>
                <a:cs typeface="+mj-cs"/>
              </a:rPr>
              <a:t>:</a:t>
            </a:r>
            <a:endParaRPr lang="en-US" sz="2400" dirty="0">
              <a:solidFill>
                <a:schemeClr val="bg1"/>
              </a:solidFill>
              <a:latin typeface="+mj-lt"/>
              <a:ea typeface="+mj-ea"/>
              <a:cs typeface="+mj-cs"/>
            </a:endParaRPr>
          </a:p>
          <a:p>
            <a:pPr>
              <a:lnSpc>
                <a:spcPct val="90000"/>
              </a:lnSpc>
              <a:spcBef>
                <a:spcPct val="0"/>
              </a:spcBef>
              <a:spcAft>
                <a:spcPts val="800"/>
              </a:spcAft>
            </a:pPr>
            <a:r>
              <a:rPr lang="en-US" sz="3000" dirty="0">
                <a:solidFill>
                  <a:schemeClr val="bg1"/>
                </a:solidFill>
                <a:latin typeface="+mj-lt"/>
                <a:ea typeface="+mj-ea"/>
                <a:cs typeface="+mj-cs"/>
              </a:rPr>
              <a:t> </a:t>
            </a:r>
            <a:endParaRPr lang="en-US" sz="3000" dirty="0">
              <a:solidFill>
                <a:schemeClr val="bg1"/>
              </a:solidFill>
              <a:effectLst/>
              <a:latin typeface="+mj-lt"/>
              <a:ea typeface="+mj-ea"/>
              <a:cs typeface="+mj-cs"/>
            </a:endParaRPr>
          </a:p>
        </p:txBody>
      </p:sp>
      <p:sp>
        <p:nvSpPr>
          <p:cNvPr id="18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83" name="Rectangle 17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E17EAC9-408D-40F9-AFFF-463DC5B193ED}"/>
              </a:ext>
            </a:extLst>
          </p:cNvPr>
          <p:cNvSpPr txBox="1"/>
          <p:nvPr/>
        </p:nvSpPr>
        <p:spPr>
          <a:xfrm>
            <a:off x="4706578" y="589722"/>
            <a:ext cx="6798033" cy="5321500"/>
          </a:xfrm>
          <a:prstGeom prst="rect">
            <a:avLst/>
          </a:prstGeom>
        </p:spPr>
        <p:txBody>
          <a:bodyPr vert="horz" lIns="91440" tIns="45720" rIns="91440" bIns="45720" rtlCol="0" anchor="ctr">
            <a:normAutofit fontScale="85000" lnSpcReduction="10000"/>
          </a:bodyPr>
          <a:lstStyle/>
          <a:p>
            <a:pPr fontAlgn="base">
              <a:lnSpc>
                <a:spcPct val="110000"/>
              </a:lnSpc>
              <a:spcBef>
                <a:spcPts val="1000"/>
              </a:spcBef>
              <a:buClr>
                <a:schemeClr val="accent1"/>
              </a:buClr>
              <a:buFont typeface="Wingdings 3" charset="2"/>
              <a:buChar char=""/>
            </a:pPr>
            <a:r>
              <a:rPr lang="en-US" sz="2000" dirty="0" err="1">
                <a:solidFill>
                  <a:schemeClr val="tx1">
                    <a:lumMod val="75000"/>
                    <a:lumOff val="25000"/>
                  </a:schemeClr>
                </a:solidFill>
                <a:latin typeface="Arial Nova" panose="020B0504020202020204" pitchFamily="34" charset="0"/>
              </a:rPr>
              <a:t>Llegando</a:t>
            </a:r>
            <a:r>
              <a:rPr lang="en-US" sz="2000" dirty="0">
                <a:solidFill>
                  <a:schemeClr val="tx1">
                    <a:lumMod val="75000"/>
                    <a:lumOff val="25000"/>
                  </a:schemeClr>
                </a:solidFill>
                <a:latin typeface="Arial Nova" panose="020B0504020202020204" pitchFamily="34" charset="0"/>
              </a:rPr>
              <a:t> al final, </a:t>
            </a:r>
            <a:r>
              <a:rPr lang="en-US" sz="2000" dirty="0" err="1">
                <a:solidFill>
                  <a:schemeClr val="tx1">
                    <a:lumMod val="75000"/>
                    <a:lumOff val="25000"/>
                  </a:schemeClr>
                </a:solidFill>
                <a:latin typeface="Arial Nova" panose="020B0504020202020204" pitchFamily="34" charset="0"/>
              </a:rPr>
              <a:t>queremos</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recordarte</a:t>
            </a:r>
            <a:r>
              <a:rPr lang="en-US" sz="2000" dirty="0">
                <a:solidFill>
                  <a:schemeClr val="tx1">
                    <a:lumMod val="75000"/>
                    <a:lumOff val="25000"/>
                  </a:schemeClr>
                </a:solidFill>
                <a:latin typeface="Arial Nova" panose="020B0504020202020204" pitchFamily="34" charset="0"/>
              </a:rPr>
              <a:t> los puntos </a:t>
            </a:r>
            <a:r>
              <a:rPr lang="en-US" sz="2000" dirty="0" err="1">
                <a:solidFill>
                  <a:schemeClr val="tx1">
                    <a:lumMod val="75000"/>
                    <a:lumOff val="25000"/>
                  </a:schemeClr>
                </a:solidFill>
                <a:latin typeface="Arial Nova" panose="020B0504020202020204" pitchFamily="34" charset="0"/>
              </a:rPr>
              <a:t>más</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importantes</a:t>
            </a:r>
            <a:r>
              <a:rPr lang="en-US" sz="2000" dirty="0">
                <a:solidFill>
                  <a:schemeClr val="tx1">
                    <a:lumMod val="75000"/>
                    <a:lumOff val="25000"/>
                  </a:schemeClr>
                </a:solidFill>
                <a:latin typeface="Arial Nova" panose="020B0504020202020204" pitchFamily="34" charset="0"/>
              </a:rPr>
              <a:t> que </a:t>
            </a:r>
            <a:r>
              <a:rPr lang="en-US" sz="2000" dirty="0" err="1">
                <a:solidFill>
                  <a:schemeClr val="tx1">
                    <a:lumMod val="75000"/>
                    <a:lumOff val="25000"/>
                  </a:schemeClr>
                </a:solidFill>
                <a:latin typeface="Arial Nova" panose="020B0504020202020204" pitchFamily="34" charset="0"/>
              </a:rPr>
              <a:t>ya</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te</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destacamos</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pero</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desde</a:t>
            </a:r>
            <a:r>
              <a:rPr lang="en-US" sz="2000" dirty="0">
                <a:solidFill>
                  <a:schemeClr val="tx1">
                    <a:lumMod val="75000"/>
                    <a:lumOff val="25000"/>
                  </a:schemeClr>
                </a:solidFill>
                <a:latin typeface="Arial Nova" panose="020B0504020202020204" pitchFamily="34" charset="0"/>
              </a:rPr>
              <a:t> el punto de vista de por </a:t>
            </a:r>
            <a:r>
              <a:rPr lang="en-US" sz="2000" dirty="0" err="1">
                <a:solidFill>
                  <a:schemeClr val="tx1">
                    <a:lumMod val="75000"/>
                    <a:lumOff val="25000"/>
                  </a:schemeClr>
                </a:solidFill>
                <a:latin typeface="Arial Nova" panose="020B0504020202020204" pitchFamily="34" charset="0"/>
              </a:rPr>
              <a:t>qué</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sería</a:t>
            </a:r>
            <a:r>
              <a:rPr lang="en-US" sz="2000" dirty="0">
                <a:solidFill>
                  <a:schemeClr val="tx1">
                    <a:lumMod val="75000"/>
                    <a:lumOff val="25000"/>
                  </a:schemeClr>
                </a:solidFill>
                <a:latin typeface="Arial Nova" panose="020B0504020202020204" pitchFamily="34" charset="0"/>
              </a:rPr>
              <a:t> un error. ¡</a:t>
            </a:r>
            <a:r>
              <a:rPr lang="en-US" sz="2000" dirty="0" err="1">
                <a:solidFill>
                  <a:schemeClr val="tx1">
                    <a:lumMod val="75000"/>
                    <a:lumOff val="25000"/>
                  </a:schemeClr>
                </a:solidFill>
                <a:latin typeface="Arial Nova" panose="020B0504020202020204" pitchFamily="34" charset="0"/>
              </a:rPr>
              <a:t>Te</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recomendamos</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repasarlos</a:t>
            </a:r>
            <a:r>
              <a:rPr lang="en-US" sz="2000" dirty="0">
                <a:solidFill>
                  <a:schemeClr val="tx1">
                    <a:lumMod val="75000"/>
                    <a:lumOff val="25000"/>
                  </a:schemeClr>
                </a:solidFill>
                <a:latin typeface="Arial Nova" panose="020B0504020202020204" pitchFamily="34" charset="0"/>
              </a:rPr>
              <a:t> y </a:t>
            </a:r>
            <a:r>
              <a:rPr lang="en-US" sz="2000" dirty="0" err="1">
                <a:solidFill>
                  <a:schemeClr val="tx1">
                    <a:lumMod val="75000"/>
                    <a:lumOff val="25000"/>
                  </a:schemeClr>
                </a:solidFill>
                <a:latin typeface="Arial Nova" panose="020B0504020202020204" pitchFamily="34" charset="0"/>
              </a:rPr>
              <a:t>tenerlos</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en</a:t>
            </a:r>
            <a:r>
              <a:rPr lang="en-US" sz="2000" dirty="0">
                <a:solidFill>
                  <a:schemeClr val="tx1">
                    <a:lumMod val="75000"/>
                    <a:lumOff val="25000"/>
                  </a:schemeClr>
                </a:solidFill>
                <a:latin typeface="Arial Nova" panose="020B0504020202020204" pitchFamily="34" charset="0"/>
              </a:rPr>
              <a:t> </a:t>
            </a:r>
            <a:r>
              <a:rPr lang="en-US" sz="2000" dirty="0" err="1">
                <a:solidFill>
                  <a:schemeClr val="tx1">
                    <a:lumMod val="75000"/>
                    <a:lumOff val="25000"/>
                  </a:schemeClr>
                </a:solidFill>
                <a:latin typeface="Arial Nova" panose="020B0504020202020204" pitchFamily="34" charset="0"/>
              </a:rPr>
              <a:t>cuenta</a:t>
            </a:r>
            <a:r>
              <a:rPr lang="en-US" sz="2000" dirty="0">
                <a:solidFill>
                  <a:schemeClr val="tx1">
                    <a:lumMod val="75000"/>
                    <a:lumOff val="25000"/>
                  </a:schemeClr>
                </a:solidFill>
                <a:latin typeface="Arial Nova" panose="020B0504020202020204" pitchFamily="34" charset="0"/>
              </a:rPr>
              <a:t>!</a:t>
            </a:r>
          </a:p>
          <a:p>
            <a:pPr marL="342900" lvl="0" indent="-342900" fontAlgn="base">
              <a:lnSpc>
                <a:spcPct val="110000"/>
              </a:lnSpc>
              <a:spcBef>
                <a:spcPts val="1000"/>
              </a:spcBef>
              <a:buClr>
                <a:schemeClr val="accent1"/>
              </a:buClr>
              <a:buSzPts val="1000"/>
              <a:buFont typeface="Wingdings 3" charset="2"/>
              <a:buChar char=""/>
              <a:tabLst>
                <a:tab pos="457200" algn="l"/>
              </a:tabLst>
            </a:pPr>
            <a:r>
              <a:rPr lang="en-US" sz="2000" b="1" spc="15" dirty="0">
                <a:solidFill>
                  <a:schemeClr val="tx1">
                    <a:lumMod val="75000"/>
                    <a:lumOff val="25000"/>
                  </a:schemeClr>
                </a:solidFill>
                <a:latin typeface="Arial Nova" panose="020B0504020202020204" pitchFamily="34" charset="0"/>
              </a:rPr>
              <a:t>Que la carta sea </a:t>
            </a:r>
            <a:r>
              <a:rPr lang="en-US" sz="2000" b="1" spc="15" dirty="0" err="1">
                <a:solidFill>
                  <a:schemeClr val="tx1">
                    <a:lumMod val="75000"/>
                    <a:lumOff val="25000"/>
                  </a:schemeClr>
                </a:solidFill>
                <a:latin typeface="Arial Nova" panose="020B0504020202020204" pitchFamily="34" charset="0"/>
              </a:rPr>
              <a:t>demasiado</a:t>
            </a:r>
            <a:r>
              <a:rPr lang="en-US" sz="2000" b="1" spc="15" dirty="0">
                <a:solidFill>
                  <a:schemeClr val="tx1">
                    <a:lumMod val="75000"/>
                    <a:lumOff val="25000"/>
                  </a:schemeClr>
                </a:solidFill>
                <a:latin typeface="Arial Nova" panose="020B0504020202020204" pitchFamily="34" charset="0"/>
              </a:rPr>
              <a:t> </a:t>
            </a:r>
            <a:r>
              <a:rPr lang="en-US" sz="2000" b="1" spc="15" dirty="0" err="1">
                <a:solidFill>
                  <a:schemeClr val="tx1">
                    <a:lumMod val="75000"/>
                    <a:lumOff val="25000"/>
                  </a:schemeClr>
                </a:solidFill>
                <a:latin typeface="Arial Nova" panose="020B0504020202020204" pitchFamily="34" charset="0"/>
              </a:rPr>
              <a:t>larga</a:t>
            </a:r>
            <a:r>
              <a:rPr lang="en-US" sz="2000" spc="15" dirty="0">
                <a:solidFill>
                  <a:schemeClr val="tx1">
                    <a:lumMod val="75000"/>
                    <a:lumOff val="25000"/>
                  </a:schemeClr>
                </a:solidFill>
                <a:latin typeface="Arial Nova" panose="020B0504020202020204" pitchFamily="34" charset="0"/>
              </a:rPr>
              <a:t>: Los </a:t>
            </a:r>
            <a:r>
              <a:rPr lang="en-US" sz="2000" spc="15" dirty="0" err="1">
                <a:solidFill>
                  <a:schemeClr val="tx1">
                    <a:lumMod val="75000"/>
                    <a:lumOff val="25000"/>
                  </a:schemeClr>
                </a:solidFill>
                <a:latin typeface="Arial Nova" panose="020B0504020202020204" pitchFamily="34" charset="0"/>
              </a:rPr>
              <a:t>reclutadores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reciben</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muchísima</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cantidad</a:t>
            </a:r>
            <a:r>
              <a:rPr lang="en-US" sz="2000" spc="15" dirty="0">
                <a:solidFill>
                  <a:schemeClr val="tx1">
                    <a:lumMod val="75000"/>
                    <a:lumOff val="25000"/>
                  </a:schemeClr>
                </a:solidFill>
                <a:latin typeface="Arial Nova" panose="020B0504020202020204" pitchFamily="34" charset="0"/>
              </a:rPr>
              <a:t> de curriculums. Uno </a:t>
            </a:r>
            <a:r>
              <a:rPr lang="en-US" sz="2000" spc="15" dirty="0" err="1">
                <a:solidFill>
                  <a:schemeClr val="tx1">
                    <a:lumMod val="75000"/>
                    <a:lumOff val="25000"/>
                  </a:schemeClr>
                </a:solidFill>
                <a:latin typeface="Arial Nova" panose="020B0504020202020204" pitchFamily="34" charset="0"/>
              </a:rPr>
              <a:t>muy</a:t>
            </a:r>
            <a:r>
              <a:rPr lang="en-US" sz="2000" spc="15" dirty="0">
                <a:solidFill>
                  <a:schemeClr val="tx1">
                    <a:lumMod val="75000"/>
                    <a:lumOff val="25000"/>
                  </a:schemeClr>
                </a:solidFill>
                <a:latin typeface="Arial Nova" panose="020B0504020202020204" pitchFamily="34" charset="0"/>
              </a:rPr>
              <a:t> largo o de </a:t>
            </a:r>
            <a:r>
              <a:rPr lang="en-US" sz="2000" spc="15" dirty="0" err="1">
                <a:solidFill>
                  <a:schemeClr val="tx1">
                    <a:lumMod val="75000"/>
                    <a:lumOff val="25000"/>
                  </a:schemeClr>
                </a:solidFill>
                <a:latin typeface="Arial Nova" panose="020B0504020202020204" pitchFamily="34" charset="0"/>
              </a:rPr>
              <a:t>formato</a:t>
            </a:r>
            <a:r>
              <a:rPr lang="en-US" sz="2000" spc="15" dirty="0">
                <a:solidFill>
                  <a:schemeClr val="tx1">
                    <a:lumMod val="75000"/>
                    <a:lumOff val="25000"/>
                  </a:schemeClr>
                </a:solidFill>
                <a:latin typeface="Arial Nova" panose="020B0504020202020204" pitchFamily="34" charset="0"/>
              </a:rPr>
              <a:t> no </a:t>
            </a:r>
            <a:r>
              <a:rPr lang="en-US" sz="2000" spc="15" dirty="0" err="1">
                <a:solidFill>
                  <a:schemeClr val="tx1">
                    <a:lumMod val="75000"/>
                    <a:lumOff val="25000"/>
                  </a:schemeClr>
                </a:solidFill>
                <a:latin typeface="Arial Nova" panose="020B0504020202020204" pitchFamily="34" charset="0"/>
              </a:rPr>
              <a:t>demasiado</a:t>
            </a:r>
            <a:r>
              <a:rPr lang="en-US" sz="2000" spc="15" dirty="0">
                <a:solidFill>
                  <a:schemeClr val="tx1">
                    <a:lumMod val="75000"/>
                    <a:lumOff val="25000"/>
                  </a:schemeClr>
                </a:solidFill>
                <a:latin typeface="Arial Nova" panose="020B0504020202020204" pitchFamily="34" charset="0"/>
              </a:rPr>
              <a:t> original, es poco probable que </a:t>
            </a:r>
            <a:r>
              <a:rPr lang="en-US" sz="2000" spc="15" dirty="0" err="1">
                <a:solidFill>
                  <a:schemeClr val="tx1">
                    <a:lumMod val="75000"/>
                    <a:lumOff val="25000"/>
                  </a:schemeClr>
                </a:solidFill>
                <a:latin typeface="Arial Nova" panose="020B0504020202020204" pitchFamily="34" charset="0"/>
              </a:rPr>
              <a:t>destaque</a:t>
            </a:r>
            <a:r>
              <a:rPr lang="en-US" sz="2000" spc="15" dirty="0">
                <a:solidFill>
                  <a:schemeClr val="tx1">
                    <a:lumMod val="75000"/>
                    <a:lumOff val="25000"/>
                  </a:schemeClr>
                </a:solidFill>
                <a:latin typeface="Arial Nova" panose="020B0504020202020204" pitchFamily="34" charset="0"/>
              </a:rPr>
              <a:t> entre los de los </a:t>
            </a:r>
            <a:r>
              <a:rPr lang="en-US" sz="2000" spc="15" dirty="0" err="1">
                <a:solidFill>
                  <a:schemeClr val="tx1">
                    <a:lumMod val="75000"/>
                    <a:lumOff val="25000"/>
                  </a:schemeClr>
                </a:solidFill>
                <a:latin typeface="Arial Nova" panose="020B0504020202020204" pitchFamily="34" charset="0"/>
              </a:rPr>
              <a:t>demás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postulantes</a:t>
            </a:r>
            <a:r>
              <a:rPr lang="en-US" sz="2000" spc="15" dirty="0">
                <a:solidFill>
                  <a:schemeClr val="tx1">
                    <a:lumMod val="75000"/>
                    <a:lumOff val="25000"/>
                  </a:schemeClr>
                </a:solidFill>
                <a:latin typeface="Arial Nova" panose="020B0504020202020204" pitchFamily="34" charset="0"/>
              </a:rPr>
              <a:t>.</a:t>
            </a:r>
            <a:endParaRPr lang="en-US" sz="2000" dirty="0">
              <a:solidFill>
                <a:schemeClr val="tx1">
                  <a:lumMod val="75000"/>
                  <a:lumOff val="25000"/>
                </a:schemeClr>
              </a:solidFill>
              <a:latin typeface="Arial Nova" panose="020B0504020202020204" pitchFamily="34" charset="0"/>
            </a:endParaRPr>
          </a:p>
          <a:p>
            <a:pPr marL="342900" lvl="0" indent="-342900" fontAlgn="base">
              <a:lnSpc>
                <a:spcPct val="110000"/>
              </a:lnSpc>
              <a:spcBef>
                <a:spcPts val="1000"/>
              </a:spcBef>
              <a:buClr>
                <a:schemeClr val="accent1"/>
              </a:buClr>
              <a:buSzPts val="1000"/>
              <a:buFont typeface="Wingdings 3" charset="2"/>
              <a:buChar char=""/>
              <a:tabLst>
                <a:tab pos="457200" algn="l"/>
              </a:tabLst>
            </a:pPr>
            <a:r>
              <a:rPr lang="en-US" sz="2000" b="1" spc="15" dirty="0">
                <a:solidFill>
                  <a:schemeClr val="tx1">
                    <a:lumMod val="75000"/>
                    <a:lumOff val="25000"/>
                  </a:schemeClr>
                </a:solidFill>
                <a:latin typeface="Arial Nova" panose="020B0504020202020204" pitchFamily="34" charset="0"/>
              </a:rPr>
              <a:t>Que no </a:t>
            </a:r>
            <a:r>
              <a:rPr lang="en-US" sz="2000" b="1" spc="15" dirty="0" err="1">
                <a:solidFill>
                  <a:schemeClr val="tx1">
                    <a:lumMod val="75000"/>
                    <a:lumOff val="25000"/>
                  </a:schemeClr>
                </a:solidFill>
                <a:latin typeface="Arial Nova" panose="020B0504020202020204" pitchFamily="34" charset="0"/>
              </a:rPr>
              <a:t>esté</a:t>
            </a:r>
            <a:r>
              <a:rPr lang="en-US" sz="2000" b="1" spc="15" dirty="0">
                <a:solidFill>
                  <a:schemeClr val="tx1">
                    <a:lumMod val="75000"/>
                    <a:lumOff val="25000"/>
                  </a:schemeClr>
                </a:solidFill>
                <a:latin typeface="Arial Nova" panose="020B0504020202020204" pitchFamily="34" charset="0"/>
              </a:rPr>
              <a:t> </a:t>
            </a:r>
            <a:r>
              <a:rPr lang="en-US" sz="2000" b="1" spc="15" dirty="0" err="1">
                <a:solidFill>
                  <a:schemeClr val="tx1">
                    <a:lumMod val="75000"/>
                    <a:lumOff val="25000"/>
                  </a:schemeClr>
                </a:solidFill>
                <a:latin typeface="Arial Nova" panose="020B0504020202020204" pitchFamily="34" charset="0"/>
              </a:rPr>
              <a:t>dirigida</a:t>
            </a:r>
            <a:r>
              <a:rPr lang="en-US" sz="2000" b="1" spc="15" dirty="0">
                <a:solidFill>
                  <a:schemeClr val="tx1">
                    <a:lumMod val="75000"/>
                    <a:lumOff val="25000"/>
                  </a:schemeClr>
                </a:solidFill>
                <a:latin typeface="Arial Nova" panose="020B0504020202020204" pitchFamily="34" charset="0"/>
              </a:rPr>
              <a:t> a la persona </a:t>
            </a:r>
            <a:r>
              <a:rPr lang="en-US" sz="2000" b="1" spc="15" dirty="0" err="1">
                <a:solidFill>
                  <a:schemeClr val="tx1">
                    <a:lumMod val="75000"/>
                    <a:lumOff val="25000"/>
                  </a:schemeClr>
                </a:solidFill>
                <a:latin typeface="Arial Nova" panose="020B0504020202020204" pitchFamily="34" charset="0"/>
              </a:rPr>
              <a:t>correcta</a:t>
            </a:r>
            <a:r>
              <a:rPr lang="en-US" sz="2000" spc="15" dirty="0">
                <a:solidFill>
                  <a:schemeClr val="tx1">
                    <a:lumMod val="75000"/>
                    <a:lumOff val="25000"/>
                  </a:schemeClr>
                </a:solidFill>
                <a:latin typeface="Arial Nova" panose="020B0504020202020204" pitchFamily="34" charset="0"/>
              </a:rPr>
              <a:t>: Tu carta de </a:t>
            </a:r>
            <a:r>
              <a:rPr lang="en-US" sz="2000" spc="15" dirty="0" err="1">
                <a:solidFill>
                  <a:schemeClr val="tx1">
                    <a:lumMod val="75000"/>
                    <a:lumOff val="25000"/>
                  </a:schemeClr>
                </a:solidFill>
                <a:latin typeface="Arial Nova" panose="020B0504020202020204" pitchFamily="34" charset="0"/>
              </a:rPr>
              <a:t>presentación</a:t>
            </a:r>
            <a:r>
              <a:rPr lang="en-US" sz="2000" spc="15" dirty="0">
                <a:solidFill>
                  <a:schemeClr val="tx1">
                    <a:lumMod val="75000"/>
                    <a:lumOff val="25000"/>
                  </a:schemeClr>
                </a:solidFill>
                <a:latin typeface="Arial Nova" panose="020B0504020202020204" pitchFamily="34" charset="0"/>
              </a:rPr>
              <a:t> debe ser </a:t>
            </a:r>
            <a:r>
              <a:rPr lang="en-US" sz="2000" spc="15" dirty="0" err="1">
                <a:solidFill>
                  <a:schemeClr val="tx1">
                    <a:lumMod val="75000"/>
                    <a:lumOff val="25000"/>
                  </a:schemeClr>
                </a:solidFill>
                <a:latin typeface="Arial Nova" panose="020B0504020202020204" pitchFamily="34" charset="0"/>
              </a:rPr>
              <a:t>personalizada</a:t>
            </a:r>
            <a:r>
              <a:rPr lang="en-US" sz="2000" spc="15" dirty="0">
                <a:solidFill>
                  <a:schemeClr val="tx1">
                    <a:lumMod val="75000"/>
                    <a:lumOff val="25000"/>
                  </a:schemeClr>
                </a:solidFill>
                <a:latin typeface="Arial Nova" panose="020B0504020202020204" pitchFamily="34" charset="0"/>
              </a:rPr>
              <a:t> para la </a:t>
            </a:r>
            <a:r>
              <a:rPr lang="en-US" sz="2000" spc="15" dirty="0" err="1">
                <a:solidFill>
                  <a:schemeClr val="tx1">
                    <a:lumMod val="75000"/>
                    <a:lumOff val="25000"/>
                  </a:schemeClr>
                </a:solidFill>
                <a:latin typeface="Arial Nova" panose="020B0504020202020204" pitchFamily="34" charset="0"/>
              </a:rPr>
              <a:t>empresa</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en</a:t>
            </a:r>
            <a:r>
              <a:rPr lang="en-US" sz="2000" spc="15" dirty="0">
                <a:solidFill>
                  <a:schemeClr val="tx1">
                    <a:lumMod val="75000"/>
                    <a:lumOff val="25000"/>
                  </a:schemeClr>
                </a:solidFill>
                <a:latin typeface="Arial Nova" panose="020B0504020202020204" pitchFamily="34" charset="0"/>
              </a:rPr>
              <a:t> la que </a:t>
            </a:r>
            <a:r>
              <a:rPr lang="en-US" sz="2000" spc="15" dirty="0" err="1">
                <a:solidFill>
                  <a:schemeClr val="tx1">
                    <a:lumMod val="75000"/>
                    <a:lumOff val="25000"/>
                  </a:schemeClr>
                </a:solidFill>
                <a:latin typeface="Arial Nova" panose="020B0504020202020204" pitchFamily="34" charset="0"/>
              </a:rPr>
              <a:t>te</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estás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postulando</a:t>
            </a:r>
            <a:r>
              <a:rPr lang="en-US" sz="2000" spc="15" dirty="0">
                <a:solidFill>
                  <a:schemeClr val="tx1">
                    <a:lumMod val="75000"/>
                    <a:lumOff val="25000"/>
                  </a:schemeClr>
                </a:solidFill>
                <a:latin typeface="Arial Nova" panose="020B0504020202020204" pitchFamily="34" charset="0"/>
              </a:rPr>
              <a:t>, e </a:t>
            </a:r>
            <a:r>
              <a:rPr lang="en-US" sz="2000" spc="15" dirty="0" err="1">
                <a:solidFill>
                  <a:schemeClr val="tx1">
                    <a:lumMod val="75000"/>
                    <a:lumOff val="25000"/>
                  </a:schemeClr>
                </a:solidFill>
                <a:latin typeface="Arial Nova" panose="020B0504020202020204" pitchFamily="34" charset="0"/>
              </a:rPr>
              <a:t>incluso</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si</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conocés</a:t>
            </a:r>
            <a:r>
              <a:rPr lang="en-US" sz="2000" spc="15" dirty="0">
                <a:solidFill>
                  <a:schemeClr val="tx1">
                    <a:lumMod val="75000"/>
                    <a:lumOff val="25000"/>
                  </a:schemeClr>
                </a:solidFill>
                <a:latin typeface="Arial Nova" panose="020B0504020202020204" pitchFamily="34" charset="0"/>
              </a:rPr>
              <a:t> el </a:t>
            </a:r>
            <a:r>
              <a:rPr lang="en-US" sz="2000" spc="15" dirty="0" err="1">
                <a:solidFill>
                  <a:schemeClr val="tx1">
                    <a:lumMod val="75000"/>
                    <a:lumOff val="25000"/>
                  </a:schemeClr>
                </a:solidFill>
                <a:latin typeface="Arial Nova" panose="020B0504020202020204" pitchFamily="34" charset="0"/>
              </a:rPr>
              <a:t>dato</a:t>
            </a:r>
            <a:r>
              <a:rPr lang="en-US" sz="2000" spc="15" dirty="0">
                <a:solidFill>
                  <a:schemeClr val="tx1">
                    <a:lumMod val="75000"/>
                    <a:lumOff val="25000"/>
                  </a:schemeClr>
                </a:solidFill>
                <a:latin typeface="Arial Nova" panose="020B0504020202020204" pitchFamily="34" charset="0"/>
              </a:rPr>
              <a:t>, a la persona que </a:t>
            </a:r>
            <a:r>
              <a:rPr lang="en-US" sz="2000" spc="15" dirty="0" err="1">
                <a:solidFill>
                  <a:schemeClr val="tx1">
                    <a:lumMod val="75000"/>
                    <a:lumOff val="25000"/>
                  </a:schemeClr>
                </a:solidFill>
                <a:latin typeface="Arial Nova" panose="020B0504020202020204" pitchFamily="34" charset="0"/>
              </a:rPr>
              <a:t>va</a:t>
            </a:r>
            <a:r>
              <a:rPr lang="en-US" sz="2000" spc="15" dirty="0">
                <a:solidFill>
                  <a:schemeClr val="tx1">
                    <a:lumMod val="75000"/>
                    <a:lumOff val="25000"/>
                  </a:schemeClr>
                </a:solidFill>
                <a:latin typeface="Arial Nova" panose="020B0504020202020204" pitchFamily="34" charset="0"/>
              </a:rPr>
              <a:t> a </a:t>
            </a:r>
            <a:r>
              <a:rPr lang="en-US" sz="2000" spc="15" dirty="0" err="1">
                <a:solidFill>
                  <a:schemeClr val="tx1">
                    <a:lumMod val="75000"/>
                    <a:lumOff val="25000"/>
                  </a:schemeClr>
                </a:solidFill>
                <a:latin typeface="Arial Nova" panose="020B0504020202020204" pitchFamily="34" charset="0"/>
              </a:rPr>
              <a:t>realizarte</a:t>
            </a:r>
            <a:r>
              <a:rPr lang="en-US" sz="2000" spc="15" dirty="0">
                <a:solidFill>
                  <a:schemeClr val="tx1">
                    <a:lumMod val="75000"/>
                    <a:lumOff val="25000"/>
                  </a:schemeClr>
                </a:solidFill>
                <a:latin typeface="Arial Nova" panose="020B0504020202020204" pitchFamily="34" charset="0"/>
              </a:rPr>
              <a:t> la </a:t>
            </a:r>
            <a:r>
              <a:rPr lang="en-US" sz="2000" spc="15" dirty="0" err="1">
                <a:solidFill>
                  <a:schemeClr val="tx1">
                    <a:lumMod val="75000"/>
                    <a:lumOff val="25000"/>
                  </a:schemeClr>
                </a:solidFill>
                <a:latin typeface="Arial Nova" panose="020B0504020202020204" pitchFamily="34" charset="0"/>
              </a:rPr>
              <a:t>entrevista</a:t>
            </a:r>
            <a:r>
              <a:rPr lang="en-US" sz="2000" spc="15" dirty="0">
                <a:solidFill>
                  <a:schemeClr val="tx1">
                    <a:lumMod val="75000"/>
                    <a:lumOff val="25000"/>
                  </a:schemeClr>
                </a:solidFill>
                <a:latin typeface="Arial Nova" panose="020B0504020202020204" pitchFamily="34" charset="0"/>
              </a:rPr>
              <a:t>. </a:t>
            </a:r>
            <a:endParaRPr lang="en-US" sz="2000" dirty="0">
              <a:solidFill>
                <a:schemeClr val="tx1">
                  <a:lumMod val="75000"/>
                  <a:lumOff val="25000"/>
                </a:schemeClr>
              </a:solidFill>
              <a:latin typeface="Arial Nova" panose="020B0504020202020204" pitchFamily="34" charset="0"/>
            </a:endParaRPr>
          </a:p>
          <a:p>
            <a:pPr marL="342900" lvl="0" indent="-342900" fontAlgn="base">
              <a:lnSpc>
                <a:spcPct val="110000"/>
              </a:lnSpc>
              <a:spcBef>
                <a:spcPts val="1000"/>
              </a:spcBef>
              <a:buClr>
                <a:schemeClr val="accent1"/>
              </a:buClr>
              <a:buSzPts val="1000"/>
              <a:buFont typeface="Wingdings 3" charset="2"/>
              <a:buChar char=""/>
              <a:tabLst>
                <a:tab pos="457200" algn="l"/>
              </a:tabLst>
            </a:pPr>
            <a:r>
              <a:rPr lang="en-US" sz="2000" b="1" spc="15" dirty="0">
                <a:solidFill>
                  <a:schemeClr val="tx1">
                    <a:lumMod val="75000"/>
                    <a:lumOff val="25000"/>
                  </a:schemeClr>
                </a:solidFill>
                <a:latin typeface="Arial Nova" panose="020B0504020202020204" pitchFamily="34" charset="0"/>
              </a:rPr>
              <a:t>No </a:t>
            </a:r>
            <a:r>
              <a:rPr lang="en-US" sz="2000" b="1" spc="15" dirty="0" err="1">
                <a:solidFill>
                  <a:schemeClr val="tx1">
                    <a:lumMod val="75000"/>
                    <a:lumOff val="25000"/>
                  </a:schemeClr>
                </a:solidFill>
                <a:latin typeface="Arial Nova" panose="020B0504020202020204" pitchFamily="34" charset="0"/>
              </a:rPr>
              <a:t>comentar</a:t>
            </a:r>
            <a:r>
              <a:rPr lang="en-US" sz="2000" b="1" spc="15" dirty="0">
                <a:solidFill>
                  <a:schemeClr val="tx1">
                    <a:lumMod val="75000"/>
                    <a:lumOff val="25000"/>
                  </a:schemeClr>
                </a:solidFill>
                <a:latin typeface="Arial Nova" panose="020B0504020202020204" pitchFamily="34" charset="0"/>
              </a:rPr>
              <a:t> </a:t>
            </a:r>
            <a:r>
              <a:rPr lang="en-US" sz="2000" b="1" spc="15" dirty="0" err="1">
                <a:solidFill>
                  <a:schemeClr val="tx1">
                    <a:lumMod val="75000"/>
                    <a:lumOff val="25000"/>
                  </a:schemeClr>
                </a:solidFill>
                <a:latin typeface="Arial Nova" panose="020B0504020202020204" pitchFamily="34" charset="0"/>
              </a:rPr>
              <a:t>logros</a:t>
            </a:r>
            <a:r>
              <a:rPr lang="en-US" sz="2000" b="1" spc="15" dirty="0">
                <a:solidFill>
                  <a:schemeClr val="tx1">
                    <a:lumMod val="75000"/>
                    <a:lumOff val="25000"/>
                  </a:schemeClr>
                </a:solidFill>
                <a:latin typeface="Arial Nova" panose="020B0504020202020204" pitchFamily="34" charset="0"/>
              </a:rPr>
              <a:t> </a:t>
            </a:r>
            <a:r>
              <a:rPr lang="en-US" sz="2000" b="1" spc="15" dirty="0" err="1">
                <a:solidFill>
                  <a:schemeClr val="tx1">
                    <a:lumMod val="75000"/>
                    <a:lumOff val="25000"/>
                  </a:schemeClr>
                </a:solidFill>
                <a:latin typeface="Arial Nova" panose="020B0504020202020204" pitchFamily="34" charset="0"/>
              </a:rPr>
              <a:t>profesionales</a:t>
            </a:r>
            <a:r>
              <a:rPr lang="en-US" sz="2000" spc="15" dirty="0">
                <a:solidFill>
                  <a:schemeClr val="tx1">
                    <a:lumMod val="75000"/>
                    <a:lumOff val="25000"/>
                  </a:schemeClr>
                </a:solidFill>
                <a:latin typeface="Arial Nova" panose="020B0504020202020204" pitchFamily="34" charset="0"/>
              </a:rPr>
              <a:t>: Para ser un </a:t>
            </a:r>
            <a:r>
              <a:rPr lang="en-US" sz="2000" spc="15" dirty="0" err="1">
                <a:solidFill>
                  <a:schemeClr val="tx1">
                    <a:lumMod val="75000"/>
                    <a:lumOff val="25000"/>
                  </a:schemeClr>
                </a:solidFill>
                <a:latin typeface="Arial Nova" panose="020B0504020202020204" pitchFamily="34" charset="0"/>
              </a:rPr>
              <a:t>candidato</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atractivo</a:t>
            </a:r>
            <a:r>
              <a:rPr lang="en-US" sz="2000" spc="15" dirty="0">
                <a:solidFill>
                  <a:schemeClr val="tx1">
                    <a:lumMod val="75000"/>
                    <a:lumOff val="25000"/>
                  </a:schemeClr>
                </a:solidFill>
                <a:latin typeface="Arial Nova" panose="020B0504020202020204" pitchFamily="34" charset="0"/>
              </a:rPr>
              <a:t> a los </a:t>
            </a:r>
            <a:r>
              <a:rPr lang="en-US" sz="2000" spc="15" dirty="0" err="1">
                <a:solidFill>
                  <a:schemeClr val="tx1">
                    <a:lumMod val="75000"/>
                    <a:lumOff val="25000"/>
                  </a:schemeClr>
                </a:solidFill>
                <a:latin typeface="Arial Nova" panose="020B0504020202020204" pitchFamily="34" charset="0"/>
              </a:rPr>
              <a:t>ojos</a:t>
            </a:r>
            <a:r>
              <a:rPr lang="en-US" sz="2000" spc="15" dirty="0">
                <a:solidFill>
                  <a:schemeClr val="tx1">
                    <a:lumMod val="75000"/>
                    <a:lumOff val="25000"/>
                  </a:schemeClr>
                </a:solidFill>
                <a:latin typeface="Arial Nova" panose="020B0504020202020204" pitchFamily="34" charset="0"/>
              </a:rPr>
              <a:t> de un </a:t>
            </a:r>
            <a:r>
              <a:rPr lang="en-US" sz="2000" spc="15" dirty="0" err="1">
                <a:solidFill>
                  <a:schemeClr val="tx1">
                    <a:lumMod val="75000"/>
                    <a:lumOff val="25000"/>
                  </a:schemeClr>
                </a:solidFill>
                <a:latin typeface="Arial Nova" panose="020B0504020202020204" pitchFamily="34" charset="0"/>
              </a:rPr>
              <a:t>empleador</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debés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contar</a:t>
            </a:r>
            <a:r>
              <a:rPr lang="en-US" sz="2000" spc="15" dirty="0">
                <a:solidFill>
                  <a:schemeClr val="tx1">
                    <a:lumMod val="75000"/>
                    <a:lumOff val="25000"/>
                  </a:schemeClr>
                </a:solidFill>
                <a:latin typeface="Arial Nova" panose="020B0504020202020204" pitchFamily="34" charset="0"/>
              </a:rPr>
              <a:t> de al </a:t>
            </a:r>
            <a:r>
              <a:rPr lang="en-US" sz="2000" spc="15" dirty="0" err="1">
                <a:solidFill>
                  <a:schemeClr val="tx1">
                    <a:lumMod val="75000"/>
                    <a:lumOff val="25000"/>
                  </a:schemeClr>
                </a:solidFill>
                <a:latin typeface="Arial Nova" panose="020B0504020202020204" pitchFamily="34" charset="0"/>
              </a:rPr>
              <a:t>menos</a:t>
            </a:r>
            <a:r>
              <a:rPr lang="en-US" sz="2000" spc="15" dirty="0">
                <a:solidFill>
                  <a:schemeClr val="tx1">
                    <a:lumMod val="75000"/>
                    <a:lumOff val="25000"/>
                  </a:schemeClr>
                </a:solidFill>
                <a:latin typeface="Arial Nova" panose="020B0504020202020204" pitchFamily="34" charset="0"/>
              </a:rPr>
              <a:t> un </a:t>
            </a:r>
            <a:r>
              <a:rPr lang="en-US" sz="2000" spc="15" dirty="0" err="1">
                <a:solidFill>
                  <a:schemeClr val="tx1">
                    <a:lumMod val="75000"/>
                    <a:lumOff val="25000"/>
                  </a:schemeClr>
                </a:solidFill>
                <a:latin typeface="Arial Nova" panose="020B0504020202020204" pitchFamily="34" charset="0"/>
              </a:rPr>
              <a:t>logro</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importante</a:t>
            </a:r>
            <a:r>
              <a:rPr lang="en-US" sz="2000" spc="15" dirty="0">
                <a:solidFill>
                  <a:schemeClr val="tx1">
                    <a:lumMod val="75000"/>
                    <a:lumOff val="25000"/>
                  </a:schemeClr>
                </a:solidFill>
                <a:latin typeface="Arial Nova" panose="020B0504020202020204" pitchFamily="34" charset="0"/>
              </a:rPr>
              <a:t> que </a:t>
            </a:r>
            <a:r>
              <a:rPr lang="en-US" sz="2000" spc="15" dirty="0" err="1">
                <a:solidFill>
                  <a:schemeClr val="tx1">
                    <a:lumMod val="75000"/>
                    <a:lumOff val="25000"/>
                  </a:schemeClr>
                </a:solidFill>
                <a:latin typeface="Arial Nova" panose="020B0504020202020204" pitchFamily="34" charset="0"/>
              </a:rPr>
              <a:t>hayas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obtenido</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en</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tu</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carrera</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profesional</a:t>
            </a:r>
            <a:r>
              <a:rPr lang="en-US" sz="2000" spc="15" dirty="0">
                <a:solidFill>
                  <a:schemeClr val="tx1">
                    <a:lumMod val="75000"/>
                    <a:lumOff val="25000"/>
                  </a:schemeClr>
                </a:solidFill>
                <a:latin typeface="Arial Nova" panose="020B0504020202020204" pitchFamily="34" charset="0"/>
              </a:rPr>
              <a:t>. Si </a:t>
            </a:r>
            <a:r>
              <a:rPr lang="en-US" sz="2000" spc="15" dirty="0" err="1">
                <a:solidFill>
                  <a:schemeClr val="tx1">
                    <a:lumMod val="75000"/>
                    <a:lumOff val="25000"/>
                  </a:schemeClr>
                </a:solidFill>
                <a:latin typeface="Arial Nova" panose="020B0504020202020204" pitchFamily="34" charset="0"/>
              </a:rPr>
              <a:t>eres</a:t>
            </a:r>
            <a:r>
              <a:rPr lang="en-US" sz="2000" spc="15" dirty="0">
                <a:solidFill>
                  <a:schemeClr val="tx1">
                    <a:lumMod val="75000"/>
                    <a:lumOff val="25000"/>
                  </a:schemeClr>
                </a:solidFill>
                <a:latin typeface="Arial Nova" panose="020B0504020202020204" pitchFamily="34" charset="0"/>
              </a:rPr>
              <a:t> un </a:t>
            </a:r>
            <a:r>
              <a:rPr lang="en-US" sz="2000" spc="15" dirty="0" err="1">
                <a:solidFill>
                  <a:schemeClr val="tx1">
                    <a:lumMod val="75000"/>
                    <a:lumOff val="25000"/>
                  </a:schemeClr>
                </a:solidFill>
                <a:latin typeface="Arial Nova" panose="020B0504020202020204" pitchFamily="34" charset="0"/>
              </a:rPr>
              <a:t>recién</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graduado</a:t>
            </a:r>
            <a:r>
              <a:rPr lang="en-US" sz="2000" spc="15" dirty="0">
                <a:solidFill>
                  <a:schemeClr val="tx1">
                    <a:lumMod val="75000"/>
                    <a:lumOff val="25000"/>
                  </a:schemeClr>
                </a:solidFill>
                <a:latin typeface="Arial Nova" panose="020B0504020202020204" pitchFamily="34" charset="0"/>
              </a:rPr>
              <a:t> y </a:t>
            </a:r>
            <a:r>
              <a:rPr lang="en-US" sz="2000" spc="15" dirty="0" err="1">
                <a:solidFill>
                  <a:schemeClr val="tx1">
                    <a:lumMod val="75000"/>
                    <a:lumOff val="25000"/>
                  </a:schemeClr>
                </a:solidFill>
                <a:latin typeface="Arial Nova" panose="020B0504020202020204" pitchFamily="34" charset="0"/>
              </a:rPr>
              <a:t>todavía</a:t>
            </a:r>
            <a:r>
              <a:rPr lang="en-US" sz="2000" spc="15" dirty="0">
                <a:solidFill>
                  <a:schemeClr val="tx1">
                    <a:lumMod val="75000"/>
                    <a:lumOff val="25000"/>
                  </a:schemeClr>
                </a:solidFill>
                <a:latin typeface="Arial Nova" panose="020B0504020202020204" pitchFamily="34" charset="0"/>
              </a:rPr>
              <a:t> no </a:t>
            </a:r>
            <a:r>
              <a:rPr lang="en-US" sz="2000" spc="15" dirty="0" err="1">
                <a:solidFill>
                  <a:schemeClr val="tx1">
                    <a:lumMod val="75000"/>
                    <a:lumOff val="25000"/>
                  </a:schemeClr>
                </a:solidFill>
                <a:latin typeface="Arial Nova" panose="020B0504020202020204" pitchFamily="34" charset="0"/>
              </a:rPr>
              <a:t>tenés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ningún</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tipo</a:t>
            </a:r>
            <a:r>
              <a:rPr lang="en-US" sz="2000" spc="15" dirty="0">
                <a:solidFill>
                  <a:schemeClr val="tx1">
                    <a:lumMod val="75000"/>
                    <a:lumOff val="25000"/>
                  </a:schemeClr>
                </a:solidFill>
                <a:latin typeface="Arial Nova" panose="020B0504020202020204" pitchFamily="34" charset="0"/>
              </a:rPr>
              <a:t> de </a:t>
            </a:r>
            <a:r>
              <a:rPr lang="en-US" sz="2000" spc="15" dirty="0" err="1">
                <a:solidFill>
                  <a:schemeClr val="tx1">
                    <a:lumMod val="75000"/>
                    <a:lumOff val="25000"/>
                  </a:schemeClr>
                </a:solidFill>
                <a:latin typeface="Arial Nova" panose="020B0504020202020204" pitchFamily="34" charset="0"/>
              </a:rPr>
              <a:t>experiencia</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laboral</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puedes</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referirte</a:t>
            </a:r>
            <a:r>
              <a:rPr lang="en-US" sz="2000" spc="15" dirty="0">
                <a:solidFill>
                  <a:schemeClr val="tx1">
                    <a:lumMod val="75000"/>
                    <a:lumOff val="25000"/>
                  </a:schemeClr>
                </a:solidFill>
                <a:latin typeface="Arial Nova" panose="020B0504020202020204" pitchFamily="34" charset="0"/>
              </a:rPr>
              <a:t> a </a:t>
            </a:r>
            <a:r>
              <a:rPr lang="en-US" sz="2000" spc="15" dirty="0" err="1">
                <a:solidFill>
                  <a:schemeClr val="tx1">
                    <a:lumMod val="75000"/>
                    <a:lumOff val="25000"/>
                  </a:schemeClr>
                </a:solidFill>
                <a:latin typeface="Arial Nova" panose="020B0504020202020204" pitchFamily="34" charset="0"/>
              </a:rPr>
              <a:t>algún</a:t>
            </a:r>
            <a:r>
              <a:rPr lang="en-US" sz="2000" spc="15" dirty="0">
                <a:solidFill>
                  <a:schemeClr val="tx1">
                    <a:lumMod val="75000"/>
                    <a:lumOff val="25000"/>
                  </a:schemeClr>
                </a:solidFill>
                <a:latin typeface="Arial Nova" panose="020B0504020202020204" pitchFamily="34" charset="0"/>
              </a:rPr>
              <a:t> trabajo </a:t>
            </a:r>
            <a:r>
              <a:rPr lang="en-US" sz="2000" spc="15" dirty="0" err="1">
                <a:solidFill>
                  <a:schemeClr val="tx1">
                    <a:lumMod val="75000"/>
                    <a:lumOff val="25000"/>
                  </a:schemeClr>
                </a:solidFill>
                <a:latin typeface="Arial Nova" panose="020B0504020202020204" pitchFamily="34" charset="0"/>
              </a:rPr>
              <a:t>académico</a:t>
            </a:r>
            <a:r>
              <a:rPr lang="en-US" sz="2000" spc="15" dirty="0">
                <a:solidFill>
                  <a:schemeClr val="tx1">
                    <a:lumMod val="75000"/>
                    <a:lumOff val="25000"/>
                  </a:schemeClr>
                </a:solidFill>
                <a:latin typeface="Arial Nova" panose="020B0504020202020204" pitchFamily="34" charset="0"/>
              </a:rPr>
              <a:t> </a:t>
            </a:r>
            <a:r>
              <a:rPr lang="en-US" sz="2000" spc="15" dirty="0" err="1">
                <a:solidFill>
                  <a:schemeClr val="tx1">
                    <a:lumMod val="75000"/>
                    <a:lumOff val="25000"/>
                  </a:schemeClr>
                </a:solidFill>
                <a:latin typeface="Arial Nova" panose="020B0504020202020204" pitchFamily="34" charset="0"/>
              </a:rPr>
              <a:t>destacado</a:t>
            </a:r>
            <a:r>
              <a:rPr lang="en-US" sz="2000" spc="15" dirty="0">
                <a:solidFill>
                  <a:schemeClr val="tx1">
                    <a:lumMod val="75000"/>
                    <a:lumOff val="25000"/>
                  </a:schemeClr>
                </a:solidFill>
                <a:latin typeface="Arial Nova" panose="020B0504020202020204" pitchFamily="34" charset="0"/>
              </a:rPr>
              <a:t>.</a:t>
            </a:r>
            <a:endParaRPr lang="en-US" sz="2000" dirty="0">
              <a:solidFill>
                <a:schemeClr val="tx1">
                  <a:lumMod val="75000"/>
                  <a:lumOff val="25000"/>
                </a:schemeClr>
              </a:solidFill>
              <a:latin typeface="Arial Nova" panose="020B0504020202020204" pitchFamily="34" charset="0"/>
            </a:endParaRPr>
          </a:p>
          <a:p>
            <a:pPr>
              <a:lnSpc>
                <a:spcPct val="110000"/>
              </a:lnSpc>
              <a:spcBef>
                <a:spcPts val="1000"/>
              </a:spcBef>
              <a:buClr>
                <a:schemeClr val="accent1"/>
              </a:buClr>
            </a:pPr>
            <a:endParaRPr lang="en-US" sz="2000" dirty="0">
              <a:solidFill>
                <a:schemeClr val="tx1">
                  <a:lumMod val="75000"/>
                  <a:lumOff val="25000"/>
                </a:schemeClr>
              </a:solidFill>
              <a:latin typeface="Arial Nova" panose="020B0504020202020204" pitchFamily="34" charset="0"/>
            </a:endParaRPr>
          </a:p>
        </p:txBody>
      </p:sp>
    </p:spTree>
    <p:extLst>
      <p:ext uri="{BB962C8B-B14F-4D97-AF65-F5344CB8AC3E}">
        <p14:creationId xmlns:p14="http://schemas.microsoft.com/office/powerpoint/2010/main" val="22716284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77" name="Group 13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78" name="Group 15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6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6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79" name="Rectangle 16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80"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81" name="Rectangle 16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FFAEABC-58FD-4213-8777-80D9BB0A0195}"/>
              </a:ext>
            </a:extLst>
          </p:cNvPr>
          <p:cNvSpPr txBox="1"/>
          <p:nvPr/>
        </p:nvSpPr>
        <p:spPr>
          <a:xfrm>
            <a:off x="1259893" y="3101093"/>
            <a:ext cx="2454052" cy="3029344"/>
          </a:xfrm>
          <a:prstGeom prst="rect">
            <a:avLst/>
          </a:prstGeom>
        </p:spPr>
        <p:txBody>
          <a:bodyPr vert="horz" lIns="91440" tIns="45720" rIns="91440" bIns="45720" rtlCol="0" anchor="t">
            <a:normAutofit/>
          </a:bodyPr>
          <a:lstStyle/>
          <a:p>
            <a:pPr fontAlgn="base">
              <a:lnSpc>
                <a:spcPct val="90000"/>
              </a:lnSpc>
              <a:spcBef>
                <a:spcPct val="0"/>
              </a:spcBef>
              <a:spcAft>
                <a:spcPts val="0"/>
              </a:spcAft>
            </a:pPr>
            <a:r>
              <a:rPr lang="en-US" sz="2400" b="1" spc="10" dirty="0" err="1">
                <a:solidFill>
                  <a:schemeClr val="bg1"/>
                </a:solidFill>
                <a:latin typeface="+mj-lt"/>
                <a:ea typeface="+mj-ea"/>
                <a:cs typeface="+mj-cs"/>
              </a:rPr>
              <a:t>Errores</a:t>
            </a:r>
            <a:r>
              <a:rPr lang="en-US" sz="2400" b="1" spc="10" dirty="0">
                <a:solidFill>
                  <a:schemeClr val="bg1"/>
                </a:solidFill>
                <a:latin typeface="+mj-lt"/>
                <a:ea typeface="+mj-ea"/>
                <a:cs typeface="+mj-cs"/>
              </a:rPr>
              <a:t> que </a:t>
            </a:r>
            <a:r>
              <a:rPr lang="en-US" sz="2400" b="1" spc="10" dirty="0" err="1">
                <a:solidFill>
                  <a:schemeClr val="bg1"/>
                </a:solidFill>
                <a:latin typeface="+mj-lt"/>
                <a:ea typeface="+mj-ea"/>
                <a:cs typeface="+mj-cs"/>
              </a:rPr>
              <a:t>debes</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evitar</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en</a:t>
            </a:r>
            <a:r>
              <a:rPr lang="en-US" sz="2400" b="1" spc="10" dirty="0">
                <a:solidFill>
                  <a:schemeClr val="bg1"/>
                </a:solidFill>
                <a:latin typeface="+mj-lt"/>
                <a:ea typeface="+mj-ea"/>
                <a:cs typeface="+mj-cs"/>
              </a:rPr>
              <a:t> </a:t>
            </a:r>
            <a:r>
              <a:rPr lang="en-US" sz="2400" b="1" spc="10" dirty="0" err="1">
                <a:solidFill>
                  <a:schemeClr val="bg1"/>
                </a:solidFill>
                <a:latin typeface="+mj-lt"/>
                <a:ea typeface="+mj-ea"/>
                <a:cs typeface="+mj-cs"/>
              </a:rPr>
              <a:t>tu</a:t>
            </a:r>
            <a:r>
              <a:rPr lang="en-US" sz="2400" b="1" spc="10" dirty="0">
                <a:solidFill>
                  <a:schemeClr val="bg1"/>
                </a:solidFill>
                <a:latin typeface="+mj-lt"/>
                <a:ea typeface="+mj-ea"/>
                <a:cs typeface="+mj-cs"/>
              </a:rPr>
              <a:t> carta de </a:t>
            </a:r>
            <a:r>
              <a:rPr lang="en-US" sz="2400" b="1" spc="10" dirty="0" err="1">
                <a:solidFill>
                  <a:schemeClr val="bg1"/>
                </a:solidFill>
                <a:latin typeface="+mj-lt"/>
                <a:ea typeface="+mj-ea"/>
                <a:cs typeface="+mj-cs"/>
              </a:rPr>
              <a:t>presentación</a:t>
            </a:r>
            <a:r>
              <a:rPr lang="en-US" sz="2400" b="1" spc="10" dirty="0">
                <a:solidFill>
                  <a:schemeClr val="bg1"/>
                </a:solidFill>
                <a:latin typeface="+mj-lt"/>
                <a:ea typeface="+mj-ea"/>
                <a:cs typeface="+mj-cs"/>
              </a:rPr>
              <a:t>:</a:t>
            </a:r>
            <a:endParaRPr lang="en-US" sz="2400" dirty="0">
              <a:solidFill>
                <a:schemeClr val="bg1"/>
              </a:solidFill>
              <a:latin typeface="+mj-lt"/>
              <a:ea typeface="+mj-ea"/>
              <a:cs typeface="+mj-cs"/>
            </a:endParaRPr>
          </a:p>
          <a:p>
            <a:pPr>
              <a:lnSpc>
                <a:spcPct val="90000"/>
              </a:lnSpc>
              <a:spcBef>
                <a:spcPct val="0"/>
              </a:spcBef>
              <a:spcAft>
                <a:spcPts val="800"/>
              </a:spcAft>
            </a:pPr>
            <a:r>
              <a:rPr lang="en-US" sz="3000" dirty="0">
                <a:solidFill>
                  <a:schemeClr val="bg1"/>
                </a:solidFill>
                <a:latin typeface="+mj-lt"/>
                <a:ea typeface="+mj-ea"/>
                <a:cs typeface="+mj-cs"/>
              </a:rPr>
              <a:t> </a:t>
            </a:r>
            <a:endParaRPr lang="en-US" sz="3000" dirty="0">
              <a:solidFill>
                <a:schemeClr val="bg1"/>
              </a:solidFill>
              <a:effectLst/>
              <a:latin typeface="+mj-lt"/>
              <a:ea typeface="+mj-ea"/>
              <a:cs typeface="+mj-cs"/>
            </a:endParaRPr>
          </a:p>
        </p:txBody>
      </p:sp>
      <p:sp>
        <p:nvSpPr>
          <p:cNvPr id="18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83" name="Rectangle 17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E17EAC9-408D-40F9-AFFF-463DC5B193ED}"/>
              </a:ext>
            </a:extLst>
          </p:cNvPr>
          <p:cNvSpPr txBox="1"/>
          <p:nvPr/>
        </p:nvSpPr>
        <p:spPr>
          <a:xfrm>
            <a:off x="4706578" y="589722"/>
            <a:ext cx="6798033" cy="5321500"/>
          </a:xfrm>
          <a:prstGeom prst="rect">
            <a:avLst/>
          </a:prstGeom>
        </p:spPr>
        <p:txBody>
          <a:bodyPr vert="horz" lIns="91440" tIns="45720" rIns="91440" bIns="45720" rtlCol="0" anchor="ctr">
            <a:normAutofit fontScale="92500" lnSpcReduction="20000"/>
          </a:bodyPr>
          <a:lstStyle/>
          <a:p>
            <a:pPr fontAlgn="base">
              <a:lnSpc>
                <a:spcPct val="110000"/>
              </a:lnSpc>
              <a:buFont typeface="Arial" panose="020B0604020202020204" pitchFamily="34" charset="0"/>
              <a:buChar char="•"/>
            </a:pPr>
            <a:r>
              <a:rPr lang="es-HN" sz="2400" b="1" dirty="0">
                <a:solidFill>
                  <a:srgbClr val="000000"/>
                </a:solidFill>
                <a:latin typeface="Arial Nova" panose="020B0504020202020204" pitchFamily="34" charset="0"/>
              </a:rPr>
              <a:t>No demostrar habilidad para resolver problemas</a:t>
            </a:r>
            <a:r>
              <a:rPr lang="es-HN" sz="2400" dirty="0">
                <a:solidFill>
                  <a:srgbClr val="000000"/>
                </a:solidFill>
                <a:latin typeface="Arial Nova" panose="020B0504020202020204" pitchFamily="34" charset="0"/>
              </a:rPr>
              <a:t>: Es importante que puedas demostrar que eres capaz de resolver dificultades propias de lo referente a la empresa en la que </a:t>
            </a:r>
            <a:r>
              <a:rPr lang="es-HN" sz="2400" dirty="0" err="1">
                <a:solidFill>
                  <a:srgbClr val="000000"/>
                </a:solidFill>
                <a:latin typeface="Arial Nova" panose="020B0504020202020204" pitchFamily="34" charset="0"/>
              </a:rPr>
              <a:t>aplicás</a:t>
            </a:r>
            <a:r>
              <a:rPr lang="es-HN" sz="2400" dirty="0">
                <a:solidFill>
                  <a:srgbClr val="000000"/>
                </a:solidFill>
                <a:latin typeface="Arial Nova" panose="020B0504020202020204" pitchFamily="34" charset="0"/>
              </a:rPr>
              <a:t>. Por eso es importante personalizar la carta de presentación.</a:t>
            </a:r>
          </a:p>
          <a:p>
            <a:pPr fontAlgn="base">
              <a:lnSpc>
                <a:spcPct val="110000"/>
              </a:lnSpc>
              <a:buFont typeface="Arial" panose="020B0604020202020204" pitchFamily="34" charset="0"/>
              <a:buChar char="•"/>
            </a:pPr>
            <a:r>
              <a:rPr lang="es-HN" sz="2400" b="1" dirty="0">
                <a:solidFill>
                  <a:srgbClr val="000000"/>
                </a:solidFill>
                <a:latin typeface="Arial Nova" panose="020B0504020202020204" pitchFamily="34" charset="0"/>
              </a:rPr>
              <a:t>Redactar una carta de presentación con una primer frase aburrida</a:t>
            </a:r>
            <a:r>
              <a:rPr lang="es-HN" sz="2400" dirty="0">
                <a:solidFill>
                  <a:srgbClr val="000000"/>
                </a:solidFill>
                <a:latin typeface="Arial Nova" panose="020B0504020202020204" pitchFamily="34" charset="0"/>
              </a:rPr>
              <a:t>: Estás intentando captar la atención de quién está leyendo tu carta desde el comienzo. Sé creativo sin perder el tono formal.</a:t>
            </a:r>
          </a:p>
          <a:p>
            <a:pPr fontAlgn="base">
              <a:lnSpc>
                <a:spcPct val="110000"/>
              </a:lnSpc>
              <a:buFont typeface="Arial" panose="020B0604020202020204" pitchFamily="34" charset="0"/>
              <a:buChar char="•"/>
            </a:pPr>
            <a:r>
              <a:rPr lang="es-HN" sz="2400" dirty="0">
                <a:solidFill>
                  <a:srgbClr val="000000"/>
                </a:solidFill>
                <a:latin typeface="Arial Nova" panose="020B0504020202020204" pitchFamily="34" charset="0"/>
              </a:rPr>
              <a:t>R</a:t>
            </a:r>
            <a:r>
              <a:rPr lang="es-HN" sz="2400" b="1" dirty="0">
                <a:solidFill>
                  <a:srgbClr val="000000"/>
                </a:solidFill>
                <a:latin typeface="Arial Nova" panose="020B0504020202020204" pitchFamily="34" charset="0"/>
              </a:rPr>
              <a:t>eproducir el CV</a:t>
            </a:r>
            <a:r>
              <a:rPr lang="es-HN" sz="2400" dirty="0">
                <a:solidFill>
                  <a:srgbClr val="000000"/>
                </a:solidFill>
                <a:latin typeface="Arial Nova" panose="020B0504020202020204" pitchFamily="34" charset="0"/>
              </a:rPr>
              <a:t>: La carta de presentación es una forma de acompañar e incluso de anticipar el CV, pero no debe incluir la misma información de manera repetida.</a:t>
            </a:r>
          </a:p>
          <a:p>
            <a:pPr fontAlgn="base">
              <a:lnSpc>
                <a:spcPct val="110000"/>
              </a:lnSpc>
              <a:buFont typeface="Arial" panose="020B0604020202020204" pitchFamily="34" charset="0"/>
              <a:buChar char="•"/>
            </a:pPr>
            <a:r>
              <a:rPr lang="es-HN" sz="2400" b="1" dirty="0">
                <a:solidFill>
                  <a:srgbClr val="000000"/>
                </a:solidFill>
                <a:latin typeface="Arial Nova" panose="020B0504020202020204" pitchFamily="34" charset="0"/>
              </a:rPr>
              <a:t>Utilizar una carta vieja</a:t>
            </a:r>
            <a:r>
              <a:rPr lang="es-HN" sz="2400" dirty="0">
                <a:solidFill>
                  <a:srgbClr val="000000"/>
                </a:solidFill>
                <a:latin typeface="Arial Nova" panose="020B0504020202020204" pitchFamily="34" charset="0"/>
              </a:rPr>
              <a:t>: ¿Escribiste otra carta de presentación para otro empleo y no fue de ayuda? </a:t>
            </a:r>
            <a:r>
              <a:rPr lang="es-HN" sz="2400" dirty="0" err="1">
                <a:solidFill>
                  <a:srgbClr val="000000"/>
                </a:solidFill>
                <a:latin typeface="Arial Nova" panose="020B0504020202020204" pitchFamily="34" charset="0"/>
              </a:rPr>
              <a:t>Descartala</a:t>
            </a:r>
            <a:r>
              <a:rPr lang="es-HN" sz="2400" dirty="0">
                <a:solidFill>
                  <a:srgbClr val="000000"/>
                </a:solidFill>
                <a:latin typeface="Arial Nova" panose="020B0504020202020204" pitchFamily="34" charset="0"/>
              </a:rPr>
              <a:t>, has  borrón y cuenta nueva. </a:t>
            </a:r>
            <a:br>
              <a:rPr lang="es-HN" sz="2400" b="1" dirty="0">
                <a:solidFill>
                  <a:srgbClr val="000000"/>
                </a:solidFill>
                <a:latin typeface="Arial Nova" panose="020B0504020202020204" pitchFamily="34" charset="0"/>
              </a:rPr>
            </a:br>
            <a:r>
              <a:rPr lang="es-HN" sz="2400" b="1" dirty="0">
                <a:solidFill>
                  <a:srgbClr val="000000"/>
                </a:solidFill>
                <a:latin typeface="Arial Nova" panose="020B0504020202020204" pitchFamily="34" charset="0"/>
              </a:rPr>
              <a:t>  </a:t>
            </a:r>
            <a:endParaRPr lang="es-HN" sz="2400" dirty="0">
              <a:latin typeface="Arial Nova" panose="020B0504020202020204" pitchFamily="34" charset="0"/>
            </a:endParaRPr>
          </a:p>
        </p:txBody>
      </p:sp>
    </p:spTree>
    <p:extLst>
      <p:ext uri="{BB962C8B-B14F-4D97-AF65-F5344CB8AC3E}">
        <p14:creationId xmlns:p14="http://schemas.microsoft.com/office/powerpoint/2010/main" val="16520019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01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r>
              <a:rPr lang="es-HN" sz="2400" dirty="0">
                <a:latin typeface="Arial Nova" panose="020B0504020202020204" pitchFamily="34" charset="0"/>
              </a:rPr>
              <a:t>Como su propio nombre indica, el currículum cronológico organiza la información de manera gradual, empezando por los logros y los puestos de trabajo más recientes y acabando por los más antiguos. Gracias a este tipo de currículum el reclutador podrá conocer la evolución ascendente de tu trayectoria laboral.</a:t>
            </a:r>
          </a:p>
          <a:p>
            <a:endParaRPr lang="es-HN" sz="2400" dirty="0">
              <a:latin typeface="Arial Nova" panose="020B0504020202020204" pitchFamily="34" charset="0"/>
            </a:endParaRPr>
          </a:p>
          <a:p>
            <a:r>
              <a:rPr lang="es-HN" sz="2400" b="1" u="sng" dirty="0">
                <a:latin typeface="Arial Nova" panose="020B0504020202020204" pitchFamily="34" charset="0"/>
              </a:rPr>
              <a:t>Perfecto</a:t>
            </a:r>
            <a:r>
              <a:rPr lang="es-HN" sz="2400" dirty="0">
                <a:latin typeface="Arial Nova" panose="020B0504020202020204" pitchFamily="34" charset="0"/>
              </a:rPr>
              <a:t> para los candidatos que cuentan con una extensa trayectoria académica y laboral, ya que podrán plasmar toda la evolución de su carrera profesional.</a:t>
            </a:r>
          </a:p>
          <a:p>
            <a:endParaRPr lang="es-HN" sz="2400" dirty="0">
              <a:latin typeface="Arial Nova" panose="020B0504020202020204" pitchFamily="34" charset="0"/>
            </a:endParaRPr>
          </a:p>
          <a:p>
            <a:r>
              <a:rPr lang="es-HN" sz="2400" b="1" u="sng" dirty="0">
                <a:latin typeface="Arial Nova" panose="020B0504020202020204" pitchFamily="34" charset="0"/>
              </a:rPr>
              <a:t>No es adecuado </a:t>
            </a:r>
            <a:r>
              <a:rPr lang="es-HN" sz="2400" dirty="0">
                <a:latin typeface="Arial Nova" panose="020B0504020202020204" pitchFamily="34" charset="0"/>
              </a:rPr>
              <a:t>para las personas que se acaban de graduar y no tienen experiencia laboral, para aquellos candidatos que cuentan con largos periodos de inactividad laboral o para los profesionales que quieren empezar de cero en un nuevo sector.</a:t>
            </a:r>
          </a:p>
          <a:p>
            <a:pPr>
              <a:spcAft>
                <a:spcPts val="800"/>
              </a:spcAft>
            </a:pPr>
            <a:r>
              <a:rPr lang="es-HN" sz="2400" dirty="0">
                <a:latin typeface="Arial Nova" panose="020B0504020202020204" pitchFamily="34" charset="0"/>
                <a:ea typeface="Calibri" panose="020F0502020204030204" pitchFamily="34" charset="0"/>
                <a:cs typeface="Times New Roman" panose="02020603050405020304" pitchFamily="18" charset="0"/>
              </a:rPr>
              <a:t> </a:t>
            </a:r>
            <a:endParaRPr lang="en-US" sz="2400" dirty="0">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127598" y="3197700"/>
            <a:ext cx="2829142" cy="2677656"/>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a:t>
            </a:r>
            <a:r>
              <a:rPr lang="es-HN" sz="2800" b="1" dirty="0">
                <a:solidFill>
                  <a:schemeClr val="bg1"/>
                </a:solidFill>
              </a:rPr>
              <a:t>El Currículum Cronológico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78067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r>
              <a:rPr lang="es-HN" sz="2400" dirty="0">
                <a:latin typeface="Arial Nova" panose="020B0504020202020204" pitchFamily="34" charset="0"/>
              </a:rPr>
              <a:t>Este tipo de currículum </a:t>
            </a:r>
            <a:r>
              <a:rPr lang="es-HN" sz="2400" dirty="0">
                <a:solidFill>
                  <a:srgbClr val="333333"/>
                </a:solidFill>
                <a:latin typeface="Arial Nova" panose="020B0504020202020204" pitchFamily="34" charset="0"/>
              </a:rPr>
              <a:t>como su propio nombre indica, es aquel que organiza la información cronológicamente, partiendo de los logros más antiguos y llegando hasta los más recientes. Esto permite al selector de personal conocer la evolución ascendente de tu carrera profesional, aunque no siempre facilita el objetivo fundamental de cualquier currículum: conseguir una entrevista personal.</a:t>
            </a:r>
          </a:p>
          <a:p>
            <a:r>
              <a:rPr lang="es-HN" sz="2400" dirty="0">
                <a:solidFill>
                  <a:srgbClr val="333333"/>
                </a:solidFill>
                <a:latin typeface="Arial Nova" panose="020B0504020202020204" pitchFamily="34" charset="0"/>
              </a:rPr>
              <a:t>El currículum cronológico también puede presentarse en el orden inverso, es decir, destacando en primer lugar los últimos logros y la ocupación más reciente, para ir después avanzando en la experiencia anterior. Es una presentación menos tradicional, pero que cada vez la prefieren más empresas. </a:t>
            </a:r>
            <a:endParaRPr lang="es-HN" sz="2400" b="0" i="0" dirty="0">
              <a:solidFill>
                <a:srgbClr val="333333"/>
              </a:solidFill>
              <a:effectLst/>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127598" y="3197700"/>
            <a:ext cx="2829142" cy="2677656"/>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a:t>
            </a:r>
            <a:r>
              <a:rPr lang="es-HN" sz="2800" b="1" dirty="0">
                <a:solidFill>
                  <a:schemeClr val="bg1"/>
                </a:solidFill>
              </a:rPr>
              <a:t>El Currículum Cronológico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4329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r>
              <a:rPr lang="es-HN" sz="2400" b="1" dirty="0">
                <a:solidFill>
                  <a:srgbClr val="333333"/>
                </a:solidFill>
                <a:latin typeface="Arial Nova" panose="020B0504020202020204" pitchFamily="34" charset="0"/>
              </a:rPr>
              <a:t>Ventajas del Currículum Cronológico</a:t>
            </a:r>
          </a:p>
          <a:p>
            <a:endParaRPr lang="es-HN" sz="2400" dirty="0">
              <a:solidFill>
                <a:srgbClr val="333333"/>
              </a:solidFill>
              <a:latin typeface="Arial Nova" panose="020B0504020202020204" pitchFamily="34" charset="0"/>
            </a:endParaRPr>
          </a:p>
          <a:p>
            <a:pPr>
              <a:buFont typeface="Arial" panose="020B0604020202020204" pitchFamily="34" charset="0"/>
              <a:buChar char="•"/>
            </a:pPr>
            <a:r>
              <a:rPr lang="es-HN" sz="2400" dirty="0">
                <a:solidFill>
                  <a:srgbClr val="333333"/>
                </a:solidFill>
                <a:latin typeface="Arial Nova" panose="020B0504020202020204" pitchFamily="34" charset="0"/>
              </a:rPr>
              <a:t>Se trata del formato más tradicional y aceptado por la mayoría de los departamentos de selección de personal.</a:t>
            </a:r>
          </a:p>
          <a:p>
            <a:pPr>
              <a:buFont typeface="Arial" panose="020B0604020202020204" pitchFamily="34" charset="0"/>
              <a:buChar char="•"/>
            </a:pPr>
            <a:r>
              <a:rPr lang="es-HN" sz="2400" dirty="0">
                <a:solidFill>
                  <a:srgbClr val="333333"/>
                </a:solidFill>
                <a:latin typeface="Arial Nova" panose="020B0504020202020204" pitchFamily="34" charset="0"/>
              </a:rPr>
              <a:t>Es fácil de leer y entender, ya que está fuertemente estructurado.</a:t>
            </a:r>
          </a:p>
          <a:p>
            <a:pPr>
              <a:buFont typeface="Arial" panose="020B0604020202020204" pitchFamily="34" charset="0"/>
              <a:buChar char="•"/>
            </a:pPr>
            <a:r>
              <a:rPr lang="es-HN" sz="2400" dirty="0">
                <a:solidFill>
                  <a:srgbClr val="333333"/>
                </a:solidFill>
                <a:latin typeface="Arial Nova" panose="020B0504020202020204" pitchFamily="34" charset="0"/>
              </a:rPr>
              <a:t>Resalta tu estabilidad laboral y el aumento de las responsabilidades o las promociones.</a:t>
            </a:r>
          </a:p>
          <a:p>
            <a:pPr>
              <a:buFont typeface="Arial" panose="020B0604020202020204" pitchFamily="34" charset="0"/>
              <a:buChar char="•"/>
            </a:pPr>
            <a:r>
              <a:rPr lang="es-HN" sz="2400" dirty="0">
                <a:solidFill>
                  <a:srgbClr val="333333"/>
                </a:solidFill>
                <a:latin typeface="Arial Nova" panose="020B0504020202020204" pitchFamily="34" charset="0"/>
              </a:rPr>
              <a:t>Describe tus </a:t>
            </a:r>
            <a:r>
              <a:rPr lang="es-HN" sz="2400" dirty="0">
                <a:latin typeface="Arial Nova" panose="020B0504020202020204" pitchFamily="34" charset="0"/>
              </a:rPr>
              <a:t>funciones y logros en </a:t>
            </a:r>
            <a:r>
              <a:rPr lang="es-HN" sz="2400" dirty="0">
                <a:solidFill>
                  <a:srgbClr val="333333"/>
                </a:solidFill>
                <a:latin typeface="Arial Nova" panose="020B0504020202020204" pitchFamily="34" charset="0"/>
              </a:rPr>
              <a:t>el puesto de trabajo.</a:t>
            </a:r>
          </a:p>
          <a:p>
            <a:endParaRPr lang="es-HN" sz="2400" dirty="0">
              <a:solidFill>
                <a:srgbClr val="333333"/>
              </a:solidFill>
              <a:latin typeface="Arial Nova" panose="020B0504020202020204" pitchFamily="34" charset="0"/>
            </a:endParaRPr>
          </a:p>
          <a:p>
            <a:r>
              <a:rPr lang="es-HN" sz="2400" b="1" dirty="0">
                <a:solidFill>
                  <a:srgbClr val="333333"/>
                </a:solidFill>
                <a:latin typeface="Arial Nova" panose="020B0504020202020204" pitchFamily="34" charset="0"/>
              </a:rPr>
              <a:t>Inconvenientes del currículum cronológico</a:t>
            </a:r>
          </a:p>
          <a:p>
            <a:pPr>
              <a:buFont typeface="Arial" panose="020B0604020202020204" pitchFamily="34" charset="0"/>
              <a:buChar char="•"/>
            </a:pPr>
            <a:r>
              <a:rPr lang="es-HN" sz="2400" dirty="0">
                <a:solidFill>
                  <a:srgbClr val="333333"/>
                </a:solidFill>
                <a:latin typeface="Arial Nova" panose="020B0504020202020204" pitchFamily="34" charset="0"/>
              </a:rPr>
              <a:t>Resalta los cambio de trabajo así como la falta de ascensos o cambios de responsabilidad y los periodos de inactividad.</a:t>
            </a:r>
          </a:p>
          <a:p>
            <a:pPr>
              <a:buFont typeface="Arial" panose="020B0604020202020204" pitchFamily="34" charset="0"/>
              <a:buChar char="•"/>
            </a:pPr>
            <a:r>
              <a:rPr lang="es-HN" sz="2400" dirty="0">
                <a:solidFill>
                  <a:srgbClr val="333333"/>
                </a:solidFill>
                <a:latin typeface="Arial Nova" panose="020B0504020202020204" pitchFamily="34" charset="0"/>
              </a:rPr>
              <a:t>Puede focalizarse demasiado en la edad que tienes.</a:t>
            </a:r>
          </a:p>
          <a:p>
            <a:pPr>
              <a:buFont typeface="Arial" panose="020B0604020202020204" pitchFamily="34" charset="0"/>
              <a:buChar char="•"/>
            </a:pPr>
            <a:r>
              <a:rPr lang="es-HN" sz="2400" dirty="0">
                <a:solidFill>
                  <a:srgbClr val="333333"/>
                </a:solidFill>
                <a:latin typeface="Arial Nova" panose="020B0504020202020204" pitchFamily="34" charset="0"/>
              </a:rPr>
              <a:t>Además, muestra la falta de reciclaje o actualización de la formación.</a:t>
            </a:r>
            <a:endParaRPr lang="es-HN" sz="2400" i="0" dirty="0">
              <a:solidFill>
                <a:srgbClr val="333333"/>
              </a:solidFill>
              <a:effectLst/>
              <a:latin typeface="Arial Nova" panose="020B0504020202020204" pitchFamily="34"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127598" y="3197700"/>
            <a:ext cx="2829142" cy="2677656"/>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a:t>
            </a:r>
            <a:r>
              <a:rPr lang="es-HN" sz="2800" b="1" dirty="0">
                <a:solidFill>
                  <a:schemeClr val="bg1"/>
                </a:solidFill>
              </a:rPr>
              <a:t>El Currículum Cronológico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1495287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lgn="just">
              <a:spcAft>
                <a:spcPts val="800"/>
              </a:spcAft>
            </a:pPr>
            <a:r>
              <a:rPr lang="es-HN" sz="2400" b="1" dirty="0">
                <a:latin typeface="Arial Nova" panose="020B0504020202020204" pitchFamily="34" charset="0"/>
                <a:ea typeface="Times New Roman" panose="02020603050405020304" pitchFamily="18" charset="0"/>
                <a:cs typeface="Times New Roman" panose="02020603050405020304" pitchFamily="18" charset="0"/>
              </a:rPr>
              <a:t>Perfecto para ti si…</a:t>
            </a:r>
            <a:endParaRPr lang="es-HN" sz="2400" b="1" dirty="0">
              <a:latin typeface="Arial Nova" panose="020B0504020202020204" pitchFamily="34" charset="0"/>
              <a:ea typeface="Calibri" panose="020F0502020204030204" pitchFamily="34" charset="0"/>
              <a:cs typeface="Times New Roman" panose="02020603050405020304" pitchFamily="18" charset="0"/>
            </a:endParaRPr>
          </a:p>
          <a:p>
            <a:pPr algn="just">
              <a:spcAft>
                <a:spcPts val="0"/>
              </a:spcAft>
            </a:pPr>
            <a:r>
              <a:rPr lang="es-HN" sz="2400" dirty="0">
                <a:latin typeface="Arial Nova" panose="020B0504020202020204" pitchFamily="34" charset="0"/>
                <a:ea typeface="Times New Roman" panose="02020603050405020304" pitchFamily="18" charset="0"/>
                <a:cs typeface="Times New Roman" panose="02020603050405020304" pitchFamily="18" charset="0"/>
              </a:rPr>
              <a:t>Cuentas con una extensa trayectoria profesional en el mismo sector laboral, ya que este tipo de currículum pone de relieve la estabilidad y la evolución ascendente de tu carrera. Además, destaca la promoción, el aumento de tareas o las subidas en las escala profesional.</a:t>
            </a:r>
          </a:p>
          <a:p>
            <a:pPr algn="just">
              <a:spcAft>
                <a:spcPts val="0"/>
              </a:spcAft>
            </a:pPr>
            <a:endParaRPr lang="es-HN" sz="2400" dirty="0">
              <a:latin typeface="Arial Nova" panose="020B0504020202020204" pitchFamily="34" charset="0"/>
              <a:ea typeface="Times New Roman" panose="02020603050405020304" pitchFamily="18" charset="0"/>
              <a:cs typeface="Times New Roman" panose="02020603050405020304" pitchFamily="18" charset="0"/>
            </a:endParaRPr>
          </a:p>
          <a:p>
            <a:pPr algn="just">
              <a:spcAft>
                <a:spcPts val="0"/>
              </a:spcAft>
            </a:pPr>
            <a:r>
              <a:rPr lang="es-HN" sz="2400" b="1" dirty="0">
                <a:latin typeface="Arial Nova" panose="020B0504020202020204" pitchFamily="34" charset="0"/>
              </a:rPr>
              <a:t>Desaconsejado para ti si...</a:t>
            </a:r>
          </a:p>
          <a:p>
            <a:pPr algn="just"/>
            <a:r>
              <a:rPr lang="es-HN" sz="2400" dirty="0">
                <a:latin typeface="Arial Nova" panose="020B0504020202020204" pitchFamily="34" charset="0"/>
              </a:rPr>
              <a:t>Has tenido algún periodo de inactividad laboral o has cambiado muchas veces de empleo. Es posible que si tienes vacíos laborales en tu currículum debas dar muchas explicaciones o incluso a rellenar los huecos con información que no tiene importancia para el trabajo al que te presentas.</a:t>
            </a:r>
          </a:p>
          <a:p>
            <a:pPr algn="just"/>
            <a:r>
              <a:rPr lang="es-HN" sz="2400" dirty="0">
                <a:latin typeface="Arial Nova" panose="020B0504020202020204" pitchFamily="34" charset="0"/>
              </a:rPr>
              <a:t>Por ello, este tipo es recomendable si dispones de una buena experiencia laboral, no has cambiado demasiado de trabajo. </a:t>
            </a:r>
          </a:p>
        </p:txBody>
      </p:sp>
      <p:sp>
        <p:nvSpPr>
          <p:cNvPr id="71" name="TextBox 70">
            <a:extLst>
              <a:ext uri="{FF2B5EF4-FFF2-40B4-BE49-F238E27FC236}">
                <a16:creationId xmlns:a16="http://schemas.microsoft.com/office/drawing/2014/main" id="{B52D2814-EC01-49BF-A5BE-600F67938287}"/>
              </a:ext>
            </a:extLst>
          </p:cNvPr>
          <p:cNvSpPr txBox="1"/>
          <p:nvPr/>
        </p:nvSpPr>
        <p:spPr>
          <a:xfrm>
            <a:off x="127598" y="3197700"/>
            <a:ext cx="2829142" cy="2677656"/>
          </a:xfrm>
          <a:prstGeom prst="rect">
            <a:avLst/>
          </a:prstGeom>
          <a:noFill/>
        </p:spPr>
        <p:txBody>
          <a:bodyPr wrap="square">
            <a:spAutoFit/>
          </a:bodyPr>
          <a:lstStyle/>
          <a:p>
            <a:pPr algn="ctr"/>
            <a:r>
              <a:rPr lang="es-HN" sz="2800" b="1" dirty="0">
                <a:solidFill>
                  <a:schemeClr val="bg1"/>
                </a:solidFill>
                <a:latin typeface="Arial Nova" panose="020B0504020202020204" pitchFamily="34" charset="0"/>
              </a:rPr>
              <a:t> </a:t>
            </a:r>
            <a:r>
              <a:rPr lang="es-HN" sz="2800" b="1" dirty="0">
                <a:solidFill>
                  <a:schemeClr val="bg1"/>
                </a:solidFill>
              </a:rPr>
              <a:t>El Currículum Cronológico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689928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0" name="Rectangle 39">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8" name="Group 57">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9"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0"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1"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2"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3"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4"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5"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6"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7"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8"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9"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0"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extBox 2">
            <a:extLst>
              <a:ext uri="{FF2B5EF4-FFF2-40B4-BE49-F238E27FC236}">
                <a16:creationId xmlns:a16="http://schemas.microsoft.com/office/drawing/2014/main" id="{A8CDAD89-2C46-4FE4-9000-EF3712A2B6A3}"/>
              </a:ext>
            </a:extLst>
          </p:cNvPr>
          <p:cNvSpPr txBox="1"/>
          <p:nvPr/>
        </p:nvSpPr>
        <p:spPr>
          <a:xfrm>
            <a:off x="3373061" y="228600"/>
            <a:ext cx="8604573" cy="5682622"/>
          </a:xfrm>
          <a:prstGeom prst="rect">
            <a:avLst/>
          </a:prstGeom>
        </p:spPr>
        <p:txBody>
          <a:bodyPr vert="horz" lIns="91440" tIns="45720" rIns="91440" bIns="45720" rtlCol="0">
            <a:noAutofit/>
          </a:bodyPr>
          <a:lstStyle/>
          <a:p>
            <a:pPr>
              <a:spcAft>
                <a:spcPts val="800"/>
              </a:spcAft>
            </a:pPr>
            <a:endParaRPr lang="es-HN" sz="2400" dirty="0">
              <a:latin typeface="Arial Nova" panose="020B0504020202020204" pitchFamily="34" charset="0"/>
              <a:ea typeface="Calibri" panose="020F0502020204030204" pitchFamily="34" charset="0"/>
              <a:cs typeface="Times New Roman" panose="02020603050405020304" pitchFamily="18" charset="0"/>
            </a:endParaRPr>
          </a:p>
          <a:p>
            <a:pPr>
              <a:spcAft>
                <a:spcPts val="0"/>
              </a:spcAft>
            </a:pPr>
            <a:r>
              <a:rPr lang="es-HN" sz="2400" dirty="0">
                <a:latin typeface="Arial Nova" panose="020B0504020202020204" pitchFamily="34" charset="0"/>
                <a:ea typeface="Times New Roman" panose="02020603050405020304" pitchFamily="18" charset="0"/>
                <a:cs typeface="Times New Roman" panose="02020603050405020304" pitchFamily="18" charset="0"/>
              </a:rPr>
              <a:t>El principal atractivo del currículum funcional o temático es que distribuye la información por temas; es decir, que destaca las habilidades y competencias del candidato, remarca los logros conseguidos a lo largo de su carrera y, en definitiva, tapa o disimula aquellos datos que no queramos mostrar en nuestro CV (como falta de experiencia profesional o vacíos laborales). Todo esto es posible gracias a que el currículum funcional NO está ordenado de manera cronológica.</a:t>
            </a:r>
          </a:p>
          <a:p>
            <a:pPr>
              <a:spcAft>
                <a:spcPts val="0"/>
              </a:spcAft>
            </a:pPr>
            <a:endParaRPr lang="es-HN" sz="2400" dirty="0">
              <a:latin typeface="Arial Nova" panose="020B0504020202020204" pitchFamily="34" charset="0"/>
              <a:ea typeface="Times New Roman" panose="02020603050405020304" pitchFamily="18" charset="0"/>
              <a:cs typeface="Times New Roman" panose="02020603050405020304" pitchFamily="18" charset="0"/>
            </a:endParaRPr>
          </a:p>
          <a:p>
            <a:pPr>
              <a:spcAft>
                <a:spcPts val="0"/>
              </a:spcAft>
            </a:pPr>
            <a:r>
              <a:rPr lang="es-HN" sz="2400" dirty="0">
                <a:latin typeface="Arial Nova" panose="020B0504020202020204" pitchFamily="34" charset="0"/>
              </a:rPr>
              <a:t>A diferencia del currículum cronológico, el funcional distribuye la información por temas. De esta forma, permite proporcionar un conocimiento rápido de tu formación y experiencia en un ámbito determinado. Además, al no seguir una progresión cronológica, permite seleccionar los puntos positivos…</a:t>
            </a:r>
            <a:endParaRPr lang="es-HN" sz="2400" dirty="0">
              <a:effectLst/>
              <a:latin typeface="Arial Nova" panose="020B0504020202020204" pitchFamily="34" charset="0"/>
              <a:ea typeface="Calibri" panose="020F0502020204030204" pitchFamily="34" charset="0"/>
              <a:cs typeface="Times New Roman" panose="02020603050405020304" pitchFamily="18" charset="0"/>
            </a:endParaRPr>
          </a:p>
        </p:txBody>
      </p:sp>
      <p:sp>
        <p:nvSpPr>
          <p:cNvPr id="71" name="TextBox 70">
            <a:extLst>
              <a:ext uri="{FF2B5EF4-FFF2-40B4-BE49-F238E27FC236}">
                <a16:creationId xmlns:a16="http://schemas.microsoft.com/office/drawing/2014/main" id="{B52D2814-EC01-49BF-A5BE-600F67938287}"/>
              </a:ext>
            </a:extLst>
          </p:cNvPr>
          <p:cNvSpPr txBox="1"/>
          <p:nvPr/>
        </p:nvSpPr>
        <p:spPr>
          <a:xfrm>
            <a:off x="398857" y="2603292"/>
            <a:ext cx="2829142" cy="3301545"/>
          </a:xfrm>
          <a:prstGeom prst="rect">
            <a:avLst/>
          </a:prstGeom>
          <a:noFill/>
        </p:spPr>
        <p:txBody>
          <a:bodyPr wrap="square">
            <a:spAutoFit/>
          </a:bodyPr>
          <a:lstStyle/>
          <a:p>
            <a:pPr algn="ctr">
              <a:lnSpc>
                <a:spcPct val="107000"/>
              </a:lnSpc>
              <a:spcAft>
                <a:spcPts val="800"/>
              </a:spcAft>
            </a:pPr>
            <a:r>
              <a:rPr lang="es-HN" sz="2800" b="1" dirty="0">
                <a:solidFill>
                  <a:schemeClr val="bg1"/>
                </a:solidFill>
                <a:latin typeface="Oswald"/>
                <a:ea typeface="Times New Roman" panose="02020603050405020304" pitchFamily="18" charset="0"/>
                <a:cs typeface="Times New Roman" panose="02020603050405020304" pitchFamily="18" charset="0"/>
              </a:rPr>
              <a:t>El Currículum Funcional o Temático</a:t>
            </a:r>
          </a:p>
          <a:p>
            <a:pPr algn="ctr"/>
            <a:endParaRPr lang="es-HN" sz="2800" b="1" dirty="0">
              <a:solidFill>
                <a:schemeClr val="bg1"/>
              </a:solidFill>
              <a:latin typeface="Arial Nova" panose="020B0504020202020204" pitchFamily="34" charset="0"/>
              <a:ea typeface="Calibri" panose="020F0502020204030204" pitchFamily="34" charset="0"/>
              <a:cs typeface="Times New Roman" panose="02020603050405020304" pitchFamily="18" charset="0"/>
            </a:endParaRPr>
          </a:p>
          <a:p>
            <a:pPr algn="ctr"/>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a:p>
            <a:endParaRPr lang="es-HN" sz="2800" b="1" dirty="0">
              <a:solidFill>
                <a:schemeClr val="bg1"/>
              </a:solidFill>
              <a:latin typeface="Arial Nova" panose="020B0504020202020204" pitchFamily="34" charset="0"/>
            </a:endParaRPr>
          </a:p>
        </p:txBody>
      </p:sp>
    </p:spTree>
    <p:extLst>
      <p:ext uri="{BB962C8B-B14F-4D97-AF65-F5344CB8AC3E}">
        <p14:creationId xmlns:p14="http://schemas.microsoft.com/office/powerpoint/2010/main" val="4019606645"/>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Slice</Template>
  <TotalTime>714</TotalTime>
  <Words>4067</Words>
  <Application>Microsoft Office PowerPoint</Application>
  <PresentationFormat>Widescreen</PresentationFormat>
  <Paragraphs>279</Paragraphs>
  <Slides>42</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42</vt:i4>
      </vt:variant>
    </vt:vector>
  </HeadingPairs>
  <TitlesOfParts>
    <vt:vector size="54" baseType="lpstr">
      <vt:lpstr>Arial</vt:lpstr>
      <vt:lpstr>Arial Nova</vt:lpstr>
      <vt:lpstr>Calibri</vt:lpstr>
      <vt:lpstr>Century Gothic</vt:lpstr>
      <vt:lpstr>hanken-grotesk-bold</vt:lpstr>
      <vt:lpstr>hanken-grotesk-regular</vt:lpstr>
      <vt:lpstr>Helvetica</vt:lpstr>
      <vt:lpstr>Open Sans</vt:lpstr>
      <vt:lpstr>Oswald</vt:lpstr>
      <vt:lpstr>Wingdings 3</vt:lpstr>
      <vt:lpstr>Sector</vt:lpstr>
      <vt:lpstr>Espiral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Overholt, Larry</cp:lastModifiedBy>
  <cp:revision>122</cp:revision>
  <dcterms:created xsi:type="dcterms:W3CDTF">2021-03-25T20:11:10Z</dcterms:created>
  <dcterms:modified xsi:type="dcterms:W3CDTF">2021-04-06T19:07:59Z</dcterms:modified>
</cp:coreProperties>
</file>