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78" r:id="rId6"/>
    <p:sldId id="261" r:id="rId7"/>
    <p:sldId id="262" r:id="rId8"/>
    <p:sldId id="279" r:id="rId9"/>
    <p:sldId id="280" r:id="rId10"/>
    <p:sldId id="263" r:id="rId11"/>
    <p:sldId id="264" r:id="rId12"/>
    <p:sldId id="291" r:id="rId13"/>
    <p:sldId id="292" r:id="rId14"/>
    <p:sldId id="293" r:id="rId15"/>
    <p:sldId id="294" r:id="rId16"/>
    <p:sldId id="295" r:id="rId17"/>
    <p:sldId id="265" r:id="rId18"/>
    <p:sldId id="266" r:id="rId19"/>
    <p:sldId id="285" r:id="rId20"/>
    <p:sldId id="267" r:id="rId21"/>
    <p:sldId id="286" r:id="rId22"/>
    <p:sldId id="268" r:id="rId23"/>
    <p:sldId id="287" r:id="rId24"/>
    <p:sldId id="269" r:id="rId25"/>
    <p:sldId id="270" r:id="rId26"/>
    <p:sldId id="271" r:id="rId27"/>
    <p:sldId id="272" r:id="rId28"/>
    <p:sldId id="273" r:id="rId29"/>
    <p:sldId id="282" r:id="rId30"/>
    <p:sldId id="274" r:id="rId31"/>
    <p:sldId id="283" r:id="rId32"/>
    <p:sldId id="275" r:id="rId33"/>
    <p:sldId id="284" r:id="rId34"/>
    <p:sldId id="276" r:id="rId35"/>
    <p:sldId id="277" r:id="rId36"/>
  </p:sldIdLst>
  <p:sldSz cx="12192000" cy="6858000"/>
  <p:notesSz cx="6858000" cy="9144000"/>
  <p:defaultTextStyle>
    <a:defPPr>
      <a:defRPr lang="es-H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91" d="100"/>
          <a:sy n="91" d="100"/>
        </p:scale>
        <p:origin x="20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3692A6AC-A0E4-4E56-8EE5-B6A09C718F77}" type="datetimeFigureOut">
              <a:rPr lang="es-HN" smtClean="0"/>
              <a:t>6/4/2021</a:t>
            </a:fld>
            <a:endParaRPr lang="es-HN"/>
          </a:p>
        </p:txBody>
      </p:sp>
      <p:sp>
        <p:nvSpPr>
          <p:cNvPr id="5" name="Footer Placeholder 4"/>
          <p:cNvSpPr>
            <a:spLocks noGrp="1"/>
          </p:cNvSpPr>
          <p:nvPr>
            <p:ph type="ftr" sz="quarter" idx="11"/>
          </p:nvPr>
        </p:nvSpPr>
        <p:spPr/>
        <p:txBody>
          <a:bodyPr/>
          <a:lstStyle/>
          <a:p>
            <a:endParaRPr lang="es-HN"/>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4C829B1-BEAF-45DA-8B79-24FB58D2C52B}" type="slidenum">
              <a:rPr lang="es-HN" smtClean="0"/>
              <a:t>‹#›</a:t>
            </a:fld>
            <a:endParaRPr lang="es-HN"/>
          </a:p>
        </p:txBody>
      </p:sp>
    </p:spTree>
    <p:extLst>
      <p:ext uri="{BB962C8B-B14F-4D97-AF65-F5344CB8AC3E}">
        <p14:creationId xmlns:p14="http://schemas.microsoft.com/office/powerpoint/2010/main" val="3965976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3692A6AC-A0E4-4E56-8EE5-B6A09C718F77}" type="datetimeFigureOut">
              <a:rPr lang="es-HN" smtClean="0"/>
              <a:t>6/4/2021</a:t>
            </a:fld>
            <a:endParaRPr lang="es-HN"/>
          </a:p>
        </p:txBody>
      </p:sp>
      <p:sp>
        <p:nvSpPr>
          <p:cNvPr id="5" name="Footer Placeholder 4"/>
          <p:cNvSpPr>
            <a:spLocks noGrp="1"/>
          </p:cNvSpPr>
          <p:nvPr>
            <p:ph type="ftr" sz="quarter" idx="11"/>
          </p:nvPr>
        </p:nvSpPr>
        <p:spPr/>
        <p:txBody>
          <a:bodyPr/>
          <a:lstStyle/>
          <a:p>
            <a:endParaRPr lang="es-H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4C829B1-BEAF-45DA-8B79-24FB58D2C52B}" type="slidenum">
              <a:rPr lang="es-HN" smtClean="0"/>
              <a:t>‹#›</a:t>
            </a:fld>
            <a:endParaRPr lang="es-HN"/>
          </a:p>
        </p:txBody>
      </p:sp>
    </p:spTree>
    <p:extLst>
      <p:ext uri="{BB962C8B-B14F-4D97-AF65-F5344CB8AC3E}">
        <p14:creationId xmlns:p14="http://schemas.microsoft.com/office/powerpoint/2010/main" val="3880418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3692A6AC-A0E4-4E56-8EE5-B6A09C718F77}" type="datetimeFigureOut">
              <a:rPr lang="es-HN" smtClean="0"/>
              <a:t>6/4/2021</a:t>
            </a:fld>
            <a:endParaRPr lang="es-HN"/>
          </a:p>
        </p:txBody>
      </p:sp>
      <p:sp>
        <p:nvSpPr>
          <p:cNvPr id="5" name="Footer Placeholder 4"/>
          <p:cNvSpPr>
            <a:spLocks noGrp="1"/>
          </p:cNvSpPr>
          <p:nvPr>
            <p:ph type="ftr" sz="quarter" idx="11"/>
          </p:nvPr>
        </p:nvSpPr>
        <p:spPr/>
        <p:txBody>
          <a:bodyPr/>
          <a:lstStyle/>
          <a:p>
            <a:endParaRPr lang="es-HN"/>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4C829B1-BEAF-45DA-8B79-24FB58D2C52B}" type="slidenum">
              <a:rPr lang="es-HN" smtClean="0"/>
              <a:t>‹#›</a:t>
            </a:fld>
            <a:endParaRPr lang="es-HN"/>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576598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3692A6AC-A0E4-4E56-8EE5-B6A09C718F77}" type="datetimeFigureOut">
              <a:rPr lang="es-HN" smtClean="0"/>
              <a:t>6/4/2021</a:t>
            </a:fld>
            <a:endParaRPr lang="es-HN"/>
          </a:p>
        </p:txBody>
      </p:sp>
      <p:sp>
        <p:nvSpPr>
          <p:cNvPr id="6" name="Footer Placeholder 5"/>
          <p:cNvSpPr>
            <a:spLocks noGrp="1"/>
          </p:cNvSpPr>
          <p:nvPr>
            <p:ph type="ftr" sz="quarter" idx="11"/>
          </p:nvPr>
        </p:nvSpPr>
        <p:spPr/>
        <p:txBody>
          <a:bodyPr/>
          <a:lstStyle/>
          <a:p>
            <a:endParaRPr lang="es-H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4C829B1-BEAF-45DA-8B79-24FB58D2C52B}" type="slidenum">
              <a:rPr lang="es-HN" smtClean="0"/>
              <a:t>‹#›</a:t>
            </a:fld>
            <a:endParaRPr lang="es-HN"/>
          </a:p>
        </p:txBody>
      </p:sp>
    </p:spTree>
    <p:extLst>
      <p:ext uri="{BB962C8B-B14F-4D97-AF65-F5344CB8AC3E}">
        <p14:creationId xmlns:p14="http://schemas.microsoft.com/office/powerpoint/2010/main" val="3197863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3692A6AC-A0E4-4E56-8EE5-B6A09C718F77}" type="datetimeFigureOut">
              <a:rPr lang="es-HN" smtClean="0"/>
              <a:t>6/4/2021</a:t>
            </a:fld>
            <a:endParaRPr lang="es-HN"/>
          </a:p>
        </p:txBody>
      </p:sp>
      <p:sp>
        <p:nvSpPr>
          <p:cNvPr id="6" name="Footer Placeholder 5"/>
          <p:cNvSpPr>
            <a:spLocks noGrp="1"/>
          </p:cNvSpPr>
          <p:nvPr>
            <p:ph type="ftr" sz="quarter" idx="11"/>
          </p:nvPr>
        </p:nvSpPr>
        <p:spPr/>
        <p:txBody>
          <a:bodyPr/>
          <a:lstStyle/>
          <a:p>
            <a:endParaRPr lang="es-HN"/>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4C829B1-BEAF-45DA-8B79-24FB58D2C52B}" type="slidenum">
              <a:rPr lang="es-HN" smtClean="0"/>
              <a:t>‹#›</a:t>
            </a:fld>
            <a:endParaRPr lang="es-HN"/>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517279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3692A6AC-A0E4-4E56-8EE5-B6A09C718F77}" type="datetimeFigureOut">
              <a:rPr lang="es-HN" smtClean="0"/>
              <a:t>6/4/2021</a:t>
            </a:fld>
            <a:endParaRPr lang="es-HN"/>
          </a:p>
        </p:txBody>
      </p:sp>
      <p:sp>
        <p:nvSpPr>
          <p:cNvPr id="6" name="Footer Placeholder 5"/>
          <p:cNvSpPr>
            <a:spLocks noGrp="1"/>
          </p:cNvSpPr>
          <p:nvPr>
            <p:ph type="ftr" sz="quarter" idx="11"/>
          </p:nvPr>
        </p:nvSpPr>
        <p:spPr/>
        <p:txBody>
          <a:bodyPr/>
          <a:lstStyle/>
          <a:p>
            <a:endParaRPr lang="es-H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4C829B1-BEAF-45DA-8B79-24FB58D2C52B}" type="slidenum">
              <a:rPr lang="es-HN" smtClean="0"/>
              <a:t>‹#›</a:t>
            </a:fld>
            <a:endParaRPr lang="es-HN"/>
          </a:p>
        </p:txBody>
      </p:sp>
    </p:spTree>
    <p:extLst>
      <p:ext uri="{BB962C8B-B14F-4D97-AF65-F5344CB8AC3E}">
        <p14:creationId xmlns:p14="http://schemas.microsoft.com/office/powerpoint/2010/main" val="37630914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692A6AC-A0E4-4E56-8EE5-B6A09C718F77}" type="datetimeFigureOut">
              <a:rPr lang="es-HN" smtClean="0"/>
              <a:t>6/4/2021</a:t>
            </a:fld>
            <a:endParaRPr lang="es-HN"/>
          </a:p>
        </p:txBody>
      </p:sp>
      <p:sp>
        <p:nvSpPr>
          <p:cNvPr id="5" name="Footer Placeholder 4"/>
          <p:cNvSpPr>
            <a:spLocks noGrp="1"/>
          </p:cNvSpPr>
          <p:nvPr>
            <p:ph type="ftr" sz="quarter" idx="11"/>
          </p:nvPr>
        </p:nvSpPr>
        <p:spPr/>
        <p:txBody>
          <a:bodyPr/>
          <a:lstStyle/>
          <a:p>
            <a:endParaRPr lang="es-H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4C829B1-BEAF-45DA-8B79-24FB58D2C52B}" type="slidenum">
              <a:rPr lang="es-HN" smtClean="0"/>
              <a:t>‹#›</a:t>
            </a:fld>
            <a:endParaRPr lang="es-HN"/>
          </a:p>
        </p:txBody>
      </p:sp>
    </p:spTree>
    <p:extLst>
      <p:ext uri="{BB962C8B-B14F-4D97-AF65-F5344CB8AC3E}">
        <p14:creationId xmlns:p14="http://schemas.microsoft.com/office/powerpoint/2010/main" val="25589864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692A6AC-A0E4-4E56-8EE5-B6A09C718F77}" type="datetimeFigureOut">
              <a:rPr lang="es-HN" smtClean="0"/>
              <a:t>6/4/2021</a:t>
            </a:fld>
            <a:endParaRPr lang="es-HN"/>
          </a:p>
        </p:txBody>
      </p:sp>
      <p:sp>
        <p:nvSpPr>
          <p:cNvPr id="5" name="Footer Placeholder 4"/>
          <p:cNvSpPr>
            <a:spLocks noGrp="1"/>
          </p:cNvSpPr>
          <p:nvPr>
            <p:ph type="ftr" sz="quarter" idx="11"/>
          </p:nvPr>
        </p:nvSpPr>
        <p:spPr/>
        <p:txBody>
          <a:bodyPr/>
          <a:lstStyle/>
          <a:p>
            <a:endParaRPr lang="es-H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4C829B1-BEAF-45DA-8B79-24FB58D2C52B}" type="slidenum">
              <a:rPr lang="es-HN" smtClean="0"/>
              <a:t>‹#›</a:t>
            </a:fld>
            <a:endParaRPr lang="es-HN"/>
          </a:p>
        </p:txBody>
      </p:sp>
    </p:spTree>
    <p:extLst>
      <p:ext uri="{BB962C8B-B14F-4D97-AF65-F5344CB8AC3E}">
        <p14:creationId xmlns:p14="http://schemas.microsoft.com/office/powerpoint/2010/main" val="2463601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692A6AC-A0E4-4E56-8EE5-B6A09C718F77}" type="datetimeFigureOut">
              <a:rPr lang="es-HN" smtClean="0"/>
              <a:t>6/4/2021</a:t>
            </a:fld>
            <a:endParaRPr lang="es-HN"/>
          </a:p>
        </p:txBody>
      </p:sp>
      <p:sp>
        <p:nvSpPr>
          <p:cNvPr id="5" name="Footer Placeholder 4"/>
          <p:cNvSpPr>
            <a:spLocks noGrp="1"/>
          </p:cNvSpPr>
          <p:nvPr>
            <p:ph type="ftr" sz="quarter" idx="11"/>
          </p:nvPr>
        </p:nvSpPr>
        <p:spPr/>
        <p:txBody>
          <a:bodyPr/>
          <a:lstStyle/>
          <a:p>
            <a:endParaRPr lang="es-H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4C829B1-BEAF-45DA-8B79-24FB58D2C52B}" type="slidenum">
              <a:rPr lang="es-HN" smtClean="0"/>
              <a:t>‹#›</a:t>
            </a:fld>
            <a:endParaRPr lang="es-HN"/>
          </a:p>
        </p:txBody>
      </p:sp>
    </p:spTree>
    <p:extLst>
      <p:ext uri="{BB962C8B-B14F-4D97-AF65-F5344CB8AC3E}">
        <p14:creationId xmlns:p14="http://schemas.microsoft.com/office/powerpoint/2010/main" val="221123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3692A6AC-A0E4-4E56-8EE5-B6A09C718F77}" type="datetimeFigureOut">
              <a:rPr lang="es-HN" smtClean="0"/>
              <a:t>6/4/2021</a:t>
            </a:fld>
            <a:endParaRPr lang="es-HN"/>
          </a:p>
        </p:txBody>
      </p:sp>
      <p:sp>
        <p:nvSpPr>
          <p:cNvPr id="5" name="Footer Placeholder 4"/>
          <p:cNvSpPr>
            <a:spLocks noGrp="1"/>
          </p:cNvSpPr>
          <p:nvPr>
            <p:ph type="ftr" sz="quarter" idx="11"/>
          </p:nvPr>
        </p:nvSpPr>
        <p:spPr/>
        <p:txBody>
          <a:bodyPr/>
          <a:lstStyle/>
          <a:p>
            <a:endParaRPr lang="es-H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4C829B1-BEAF-45DA-8B79-24FB58D2C52B}" type="slidenum">
              <a:rPr lang="es-HN" smtClean="0"/>
              <a:t>‹#›</a:t>
            </a:fld>
            <a:endParaRPr lang="es-HN"/>
          </a:p>
        </p:txBody>
      </p:sp>
    </p:spTree>
    <p:extLst>
      <p:ext uri="{BB962C8B-B14F-4D97-AF65-F5344CB8AC3E}">
        <p14:creationId xmlns:p14="http://schemas.microsoft.com/office/powerpoint/2010/main" val="2635805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3692A6AC-A0E4-4E56-8EE5-B6A09C718F77}" type="datetimeFigureOut">
              <a:rPr lang="es-HN" smtClean="0"/>
              <a:t>6/4/2021</a:t>
            </a:fld>
            <a:endParaRPr lang="es-HN"/>
          </a:p>
        </p:txBody>
      </p:sp>
      <p:sp>
        <p:nvSpPr>
          <p:cNvPr id="6" name="Footer Placeholder 5"/>
          <p:cNvSpPr>
            <a:spLocks noGrp="1"/>
          </p:cNvSpPr>
          <p:nvPr>
            <p:ph type="ftr" sz="quarter" idx="11"/>
          </p:nvPr>
        </p:nvSpPr>
        <p:spPr/>
        <p:txBody>
          <a:bodyPr/>
          <a:lstStyle/>
          <a:p>
            <a:endParaRPr lang="es-HN"/>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4C829B1-BEAF-45DA-8B79-24FB58D2C52B}" type="slidenum">
              <a:rPr lang="es-HN" smtClean="0"/>
              <a:t>‹#›</a:t>
            </a:fld>
            <a:endParaRPr lang="es-HN"/>
          </a:p>
        </p:txBody>
      </p:sp>
    </p:spTree>
    <p:extLst>
      <p:ext uri="{BB962C8B-B14F-4D97-AF65-F5344CB8AC3E}">
        <p14:creationId xmlns:p14="http://schemas.microsoft.com/office/powerpoint/2010/main" val="1793904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3692A6AC-A0E4-4E56-8EE5-B6A09C718F77}" type="datetimeFigureOut">
              <a:rPr lang="es-HN" smtClean="0"/>
              <a:t>6/4/2021</a:t>
            </a:fld>
            <a:endParaRPr lang="es-HN"/>
          </a:p>
        </p:txBody>
      </p:sp>
      <p:sp>
        <p:nvSpPr>
          <p:cNvPr id="8" name="Footer Placeholder 7"/>
          <p:cNvSpPr>
            <a:spLocks noGrp="1"/>
          </p:cNvSpPr>
          <p:nvPr>
            <p:ph type="ftr" sz="quarter" idx="11"/>
          </p:nvPr>
        </p:nvSpPr>
        <p:spPr/>
        <p:txBody>
          <a:bodyPr/>
          <a:lstStyle/>
          <a:p>
            <a:endParaRPr lang="es-HN"/>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4C829B1-BEAF-45DA-8B79-24FB58D2C52B}" type="slidenum">
              <a:rPr lang="es-HN" smtClean="0"/>
              <a:t>‹#›</a:t>
            </a:fld>
            <a:endParaRPr lang="es-HN"/>
          </a:p>
        </p:txBody>
      </p:sp>
    </p:spTree>
    <p:extLst>
      <p:ext uri="{BB962C8B-B14F-4D97-AF65-F5344CB8AC3E}">
        <p14:creationId xmlns:p14="http://schemas.microsoft.com/office/powerpoint/2010/main" val="664363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3692A6AC-A0E4-4E56-8EE5-B6A09C718F77}" type="datetimeFigureOut">
              <a:rPr lang="es-HN" smtClean="0"/>
              <a:t>6/4/2021</a:t>
            </a:fld>
            <a:endParaRPr lang="es-HN"/>
          </a:p>
        </p:txBody>
      </p:sp>
      <p:sp>
        <p:nvSpPr>
          <p:cNvPr id="4" name="Footer Placeholder 3"/>
          <p:cNvSpPr>
            <a:spLocks noGrp="1"/>
          </p:cNvSpPr>
          <p:nvPr>
            <p:ph type="ftr" sz="quarter" idx="11"/>
          </p:nvPr>
        </p:nvSpPr>
        <p:spPr/>
        <p:txBody>
          <a:bodyPr/>
          <a:lstStyle/>
          <a:p>
            <a:endParaRPr lang="es-HN"/>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4C829B1-BEAF-45DA-8B79-24FB58D2C52B}" type="slidenum">
              <a:rPr lang="es-HN" smtClean="0"/>
              <a:t>‹#›</a:t>
            </a:fld>
            <a:endParaRPr lang="es-HN"/>
          </a:p>
        </p:txBody>
      </p:sp>
    </p:spTree>
    <p:extLst>
      <p:ext uri="{BB962C8B-B14F-4D97-AF65-F5344CB8AC3E}">
        <p14:creationId xmlns:p14="http://schemas.microsoft.com/office/powerpoint/2010/main" val="1382234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92A6AC-A0E4-4E56-8EE5-B6A09C718F77}" type="datetimeFigureOut">
              <a:rPr lang="es-HN" smtClean="0"/>
              <a:t>6/4/2021</a:t>
            </a:fld>
            <a:endParaRPr lang="es-HN"/>
          </a:p>
        </p:txBody>
      </p:sp>
      <p:sp>
        <p:nvSpPr>
          <p:cNvPr id="3" name="Footer Placeholder 2"/>
          <p:cNvSpPr>
            <a:spLocks noGrp="1"/>
          </p:cNvSpPr>
          <p:nvPr>
            <p:ph type="ftr" sz="quarter" idx="11"/>
          </p:nvPr>
        </p:nvSpPr>
        <p:spPr/>
        <p:txBody>
          <a:bodyPr/>
          <a:lstStyle/>
          <a:p>
            <a:endParaRPr lang="es-HN"/>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4C829B1-BEAF-45DA-8B79-24FB58D2C52B}" type="slidenum">
              <a:rPr lang="es-HN" smtClean="0"/>
              <a:t>‹#›</a:t>
            </a:fld>
            <a:endParaRPr lang="es-HN"/>
          </a:p>
        </p:txBody>
      </p:sp>
    </p:spTree>
    <p:extLst>
      <p:ext uri="{BB962C8B-B14F-4D97-AF65-F5344CB8AC3E}">
        <p14:creationId xmlns:p14="http://schemas.microsoft.com/office/powerpoint/2010/main" val="2868946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3692A6AC-A0E4-4E56-8EE5-B6A09C718F77}" type="datetimeFigureOut">
              <a:rPr lang="es-HN" smtClean="0"/>
              <a:t>6/4/2021</a:t>
            </a:fld>
            <a:endParaRPr lang="es-HN"/>
          </a:p>
        </p:txBody>
      </p:sp>
      <p:sp>
        <p:nvSpPr>
          <p:cNvPr id="6" name="Footer Placeholder 5"/>
          <p:cNvSpPr>
            <a:spLocks noGrp="1"/>
          </p:cNvSpPr>
          <p:nvPr>
            <p:ph type="ftr" sz="quarter" idx="11"/>
          </p:nvPr>
        </p:nvSpPr>
        <p:spPr/>
        <p:txBody>
          <a:bodyPr/>
          <a:lstStyle/>
          <a:p>
            <a:endParaRPr lang="es-HN"/>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4C829B1-BEAF-45DA-8B79-24FB58D2C52B}" type="slidenum">
              <a:rPr lang="es-HN" smtClean="0"/>
              <a:t>‹#›</a:t>
            </a:fld>
            <a:endParaRPr lang="es-HN"/>
          </a:p>
        </p:txBody>
      </p:sp>
    </p:spTree>
    <p:extLst>
      <p:ext uri="{BB962C8B-B14F-4D97-AF65-F5344CB8AC3E}">
        <p14:creationId xmlns:p14="http://schemas.microsoft.com/office/powerpoint/2010/main" val="2032333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3692A6AC-A0E4-4E56-8EE5-B6A09C718F77}" type="datetimeFigureOut">
              <a:rPr lang="es-HN" smtClean="0"/>
              <a:t>6/4/2021</a:t>
            </a:fld>
            <a:endParaRPr lang="es-HN"/>
          </a:p>
        </p:txBody>
      </p:sp>
      <p:sp>
        <p:nvSpPr>
          <p:cNvPr id="6" name="Footer Placeholder 5"/>
          <p:cNvSpPr>
            <a:spLocks noGrp="1"/>
          </p:cNvSpPr>
          <p:nvPr>
            <p:ph type="ftr" sz="quarter" idx="11"/>
          </p:nvPr>
        </p:nvSpPr>
        <p:spPr/>
        <p:txBody>
          <a:bodyPr/>
          <a:lstStyle/>
          <a:p>
            <a:endParaRPr lang="es-H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4C829B1-BEAF-45DA-8B79-24FB58D2C52B}" type="slidenum">
              <a:rPr lang="es-HN" smtClean="0"/>
              <a:t>‹#›</a:t>
            </a:fld>
            <a:endParaRPr lang="es-HN"/>
          </a:p>
        </p:txBody>
      </p:sp>
    </p:spTree>
    <p:extLst>
      <p:ext uri="{BB962C8B-B14F-4D97-AF65-F5344CB8AC3E}">
        <p14:creationId xmlns:p14="http://schemas.microsoft.com/office/powerpoint/2010/main" val="735518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692A6AC-A0E4-4E56-8EE5-B6A09C718F77}" type="datetimeFigureOut">
              <a:rPr lang="es-HN" smtClean="0"/>
              <a:t>6/4/2021</a:t>
            </a:fld>
            <a:endParaRPr lang="es-HN"/>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HN"/>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4C829B1-BEAF-45DA-8B79-24FB58D2C52B}" type="slidenum">
              <a:rPr lang="es-HN" smtClean="0"/>
              <a:t>‹#›</a:t>
            </a:fld>
            <a:endParaRPr lang="es-HN"/>
          </a:p>
        </p:txBody>
      </p:sp>
    </p:spTree>
    <p:extLst>
      <p:ext uri="{BB962C8B-B14F-4D97-AF65-F5344CB8AC3E}">
        <p14:creationId xmlns:p14="http://schemas.microsoft.com/office/powerpoint/2010/main" val="25086142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71" name="Group 70">
            <a:extLst>
              <a:ext uri="{FF2B5EF4-FFF2-40B4-BE49-F238E27FC236}">
                <a16:creationId xmlns:a16="http://schemas.microsoft.com/office/drawing/2014/main" id="{166BF9EE-F7AC-4FA5-AC7E-001B3A642F7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72" name="Freeform 11">
              <a:extLst>
                <a:ext uri="{FF2B5EF4-FFF2-40B4-BE49-F238E27FC236}">
                  <a16:creationId xmlns:a16="http://schemas.microsoft.com/office/drawing/2014/main" id="{3B48D182-44E3-4D8B-ACEF-F1A900BE44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73" name="Freeform 12">
              <a:extLst>
                <a:ext uri="{FF2B5EF4-FFF2-40B4-BE49-F238E27FC236}">
                  <a16:creationId xmlns:a16="http://schemas.microsoft.com/office/drawing/2014/main" id="{355A535A-A489-477F-A314-593AA8CAFB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74" name="Freeform 13">
              <a:extLst>
                <a:ext uri="{FF2B5EF4-FFF2-40B4-BE49-F238E27FC236}">
                  <a16:creationId xmlns:a16="http://schemas.microsoft.com/office/drawing/2014/main" id="{954C2D4C-FD83-4EF4-9312-04442ABD66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75" name="Freeform 14">
              <a:extLst>
                <a:ext uri="{FF2B5EF4-FFF2-40B4-BE49-F238E27FC236}">
                  <a16:creationId xmlns:a16="http://schemas.microsoft.com/office/drawing/2014/main" id="{C20701C2-CD9A-4698-BC97-E1085820C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76" name="Freeform 15">
              <a:extLst>
                <a:ext uri="{FF2B5EF4-FFF2-40B4-BE49-F238E27FC236}">
                  <a16:creationId xmlns:a16="http://schemas.microsoft.com/office/drawing/2014/main" id="{62575C35-466F-42AE-87A1-D691849AB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77" name="Freeform 16">
              <a:extLst>
                <a:ext uri="{FF2B5EF4-FFF2-40B4-BE49-F238E27FC236}">
                  <a16:creationId xmlns:a16="http://schemas.microsoft.com/office/drawing/2014/main" id="{58236F37-6119-45AC-80A0-CD2C311B50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78" name="Freeform 17">
              <a:extLst>
                <a:ext uri="{FF2B5EF4-FFF2-40B4-BE49-F238E27FC236}">
                  <a16:creationId xmlns:a16="http://schemas.microsoft.com/office/drawing/2014/main" id="{F3FDD799-39FE-4D6F-9A64-2F472B215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79" name="Freeform 18">
              <a:extLst>
                <a:ext uri="{FF2B5EF4-FFF2-40B4-BE49-F238E27FC236}">
                  <a16:creationId xmlns:a16="http://schemas.microsoft.com/office/drawing/2014/main" id="{9820D241-1D49-442C-A95A-00BC1BF9E2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80" name="Freeform 19">
              <a:extLst>
                <a:ext uri="{FF2B5EF4-FFF2-40B4-BE49-F238E27FC236}">
                  <a16:creationId xmlns:a16="http://schemas.microsoft.com/office/drawing/2014/main" id="{EBC2197C-B383-4866-8ABD-74222400BE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81" name="Freeform 20">
              <a:extLst>
                <a:ext uri="{FF2B5EF4-FFF2-40B4-BE49-F238E27FC236}">
                  <a16:creationId xmlns:a16="http://schemas.microsoft.com/office/drawing/2014/main" id="{404B06AA-FC93-4471-9DE4-56A401E70A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82" name="Freeform 21">
              <a:extLst>
                <a:ext uri="{FF2B5EF4-FFF2-40B4-BE49-F238E27FC236}">
                  <a16:creationId xmlns:a16="http://schemas.microsoft.com/office/drawing/2014/main" id="{E580600C-013F-4FAF-8FB7-4CC0FA80A9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83" name="Freeform 22">
              <a:extLst>
                <a:ext uri="{FF2B5EF4-FFF2-40B4-BE49-F238E27FC236}">
                  <a16:creationId xmlns:a16="http://schemas.microsoft.com/office/drawing/2014/main" id="{9BFCF199-64B2-4AEE-88C4-E954ABF362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85" name="Group 84">
            <a:extLst>
              <a:ext uri="{FF2B5EF4-FFF2-40B4-BE49-F238E27FC236}">
                <a16:creationId xmlns:a16="http://schemas.microsoft.com/office/drawing/2014/main" id="{E312DBA5-56D8-42B2-BA94-28168C2A670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86" name="Freeform 27">
              <a:extLst>
                <a:ext uri="{FF2B5EF4-FFF2-40B4-BE49-F238E27FC236}">
                  <a16:creationId xmlns:a16="http://schemas.microsoft.com/office/drawing/2014/main" id="{7AD46C74-3117-46B0-B267-0F61B57CA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87" name="Freeform 28">
              <a:extLst>
                <a:ext uri="{FF2B5EF4-FFF2-40B4-BE49-F238E27FC236}">
                  <a16:creationId xmlns:a16="http://schemas.microsoft.com/office/drawing/2014/main" id="{8C13B810-9664-45D8-8510-D6ED0ADD72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88" name="Freeform 29">
              <a:extLst>
                <a:ext uri="{FF2B5EF4-FFF2-40B4-BE49-F238E27FC236}">
                  <a16:creationId xmlns:a16="http://schemas.microsoft.com/office/drawing/2014/main" id="{10306E52-A922-4458-BCCE-C3C840CC7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89" name="Freeform 30">
              <a:extLst>
                <a:ext uri="{FF2B5EF4-FFF2-40B4-BE49-F238E27FC236}">
                  <a16:creationId xmlns:a16="http://schemas.microsoft.com/office/drawing/2014/main" id="{CB578819-B7E7-4250-932F-52AE2A2A9A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90" name="Freeform 31">
              <a:extLst>
                <a:ext uri="{FF2B5EF4-FFF2-40B4-BE49-F238E27FC236}">
                  <a16:creationId xmlns:a16="http://schemas.microsoft.com/office/drawing/2014/main" id="{454B9C91-B623-424A-B16E-F764F189D3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91" name="Freeform 32">
              <a:extLst>
                <a:ext uri="{FF2B5EF4-FFF2-40B4-BE49-F238E27FC236}">
                  <a16:creationId xmlns:a16="http://schemas.microsoft.com/office/drawing/2014/main" id="{EFD03C4A-8484-41E6-B458-032F1DCA70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92" name="Freeform 33">
              <a:extLst>
                <a:ext uri="{FF2B5EF4-FFF2-40B4-BE49-F238E27FC236}">
                  <a16:creationId xmlns:a16="http://schemas.microsoft.com/office/drawing/2014/main" id="{DDC2F3C3-1D4E-4913-9C5C-F9A65B47E5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93" name="Freeform 34">
              <a:extLst>
                <a:ext uri="{FF2B5EF4-FFF2-40B4-BE49-F238E27FC236}">
                  <a16:creationId xmlns:a16="http://schemas.microsoft.com/office/drawing/2014/main" id="{1E15BCA2-2420-4C53-ADE9-40FBAC2384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94" name="Freeform 35">
              <a:extLst>
                <a:ext uri="{FF2B5EF4-FFF2-40B4-BE49-F238E27FC236}">
                  <a16:creationId xmlns:a16="http://schemas.microsoft.com/office/drawing/2014/main" id="{73D5FBF4-7129-4C51-B603-E3BC334195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95" name="Freeform 36">
              <a:extLst>
                <a:ext uri="{FF2B5EF4-FFF2-40B4-BE49-F238E27FC236}">
                  <a16:creationId xmlns:a16="http://schemas.microsoft.com/office/drawing/2014/main" id="{0165B164-CE2A-494C-88FC-507232B37C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96" name="Freeform 37">
              <a:extLst>
                <a:ext uri="{FF2B5EF4-FFF2-40B4-BE49-F238E27FC236}">
                  <a16:creationId xmlns:a16="http://schemas.microsoft.com/office/drawing/2014/main" id="{87F127E5-B10B-4D18-BCF0-E7C3C7F40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97" name="Freeform 38">
              <a:extLst>
                <a:ext uri="{FF2B5EF4-FFF2-40B4-BE49-F238E27FC236}">
                  <a16:creationId xmlns:a16="http://schemas.microsoft.com/office/drawing/2014/main" id="{FC692D59-F28D-4E42-B435-225F2C6CFA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99" name="Rectangle 98">
            <a:extLst>
              <a:ext uri="{FF2B5EF4-FFF2-40B4-BE49-F238E27FC236}">
                <a16:creationId xmlns:a16="http://schemas.microsoft.com/office/drawing/2014/main" id="{1996130F-9AB5-4DE9-8574-3AF891C5C1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1" name="Freeform 6">
            <a:extLst>
              <a:ext uri="{FF2B5EF4-FFF2-40B4-BE49-F238E27FC236}">
                <a16:creationId xmlns:a16="http://schemas.microsoft.com/office/drawing/2014/main" id="{3623DEAC-F39C-45D6-86DC-1033F64295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useBgFill="1">
        <p:nvSpPr>
          <p:cNvPr id="103" name="Rectangle 102">
            <a:extLst>
              <a:ext uri="{FF2B5EF4-FFF2-40B4-BE49-F238E27FC236}">
                <a16:creationId xmlns:a16="http://schemas.microsoft.com/office/drawing/2014/main" id="{A692209D-B607-46C3-8560-07AF722916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a:extLst>
              <a:ext uri="{FF2B5EF4-FFF2-40B4-BE49-F238E27FC236}">
                <a16:creationId xmlns:a16="http://schemas.microsoft.com/office/drawing/2014/main" id="{94874638-CF15-4908-BC4B-4908744D0B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4639734" cy="6858000"/>
          </a:xfrm>
          <a:prstGeom prst="rect">
            <a:avLst/>
          </a:prstGeom>
          <a:solidFill>
            <a:schemeClr val="tx2">
              <a:lumMod val="50000"/>
              <a:alpha val="9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Rectángulo 1"/>
          <p:cNvSpPr/>
          <p:nvPr/>
        </p:nvSpPr>
        <p:spPr>
          <a:xfrm>
            <a:off x="540279" y="967417"/>
            <a:ext cx="3778870" cy="3943250"/>
          </a:xfrm>
          <a:prstGeom prst="rect">
            <a:avLst/>
          </a:prstGeom>
        </p:spPr>
        <p:txBody>
          <a:bodyPr vert="horz" lIns="91440" tIns="45720" rIns="91440" bIns="45720" rtlCol="0" anchor="b">
            <a:normAutofit/>
          </a:bodyPr>
          <a:lstStyle/>
          <a:p>
            <a:pPr defTabSz="457200">
              <a:lnSpc>
                <a:spcPct val="90000"/>
              </a:lnSpc>
              <a:spcBef>
                <a:spcPct val="0"/>
              </a:spcBef>
              <a:spcAft>
                <a:spcPts val="600"/>
              </a:spcAft>
            </a:pPr>
            <a:r>
              <a:rPr lang="en-US" sz="3400" b="1">
                <a:solidFill>
                  <a:srgbClr val="FEFFFF"/>
                </a:solidFill>
                <a:latin typeface="+mj-lt"/>
                <a:ea typeface="+mj-ea"/>
                <a:cs typeface="+mj-cs"/>
              </a:rPr>
              <a:t>DISEÑO CURRICULAR POR  COMPETENCIA LABORAL  DEL </a:t>
            </a:r>
          </a:p>
          <a:p>
            <a:pPr defTabSz="457200">
              <a:lnSpc>
                <a:spcPct val="90000"/>
              </a:lnSpc>
              <a:spcBef>
                <a:spcPct val="0"/>
              </a:spcBef>
              <a:spcAft>
                <a:spcPts val="600"/>
              </a:spcAft>
            </a:pPr>
            <a:r>
              <a:rPr lang="en-US" sz="3400" b="1">
                <a:solidFill>
                  <a:srgbClr val="FEFFFF"/>
                </a:solidFill>
                <a:latin typeface="+mj-lt"/>
                <a:ea typeface="+mj-ea"/>
                <a:cs typeface="+mj-cs"/>
              </a:rPr>
              <a:t> “ASESOR DE VENTAS DIGITALES” </a:t>
            </a:r>
          </a:p>
        </p:txBody>
      </p:sp>
      <p:sp>
        <p:nvSpPr>
          <p:cNvPr id="107" name="Freeform 5">
            <a:extLst>
              <a:ext uri="{FF2B5EF4-FFF2-40B4-BE49-F238E27FC236}">
                <a16:creationId xmlns:a16="http://schemas.microsoft.com/office/drawing/2014/main" id="{5F1B8348-CD6E-4561-A704-C232D9A267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5033007"/>
            <a:ext cx="5404022" cy="857047"/>
          </a:xfrm>
          <a:custGeom>
            <a:avLst/>
            <a:gdLst>
              <a:gd name="T0" fmla="*/ 1114 w 1117"/>
              <a:gd name="T1" fmla="*/ 77 h 163"/>
              <a:gd name="T2" fmla="*/ 1040 w 1117"/>
              <a:gd name="T3" fmla="*/ 3 h 163"/>
              <a:gd name="T4" fmla="*/ 1039 w 1117"/>
              <a:gd name="T5" fmla="*/ 2 h 163"/>
              <a:gd name="T6" fmla="*/ 1034 w 1117"/>
              <a:gd name="T7" fmla="*/ 0 h 163"/>
              <a:gd name="T8" fmla="*/ 578 w 1117"/>
              <a:gd name="T9" fmla="*/ 0 h 163"/>
              <a:gd name="T10" fmla="*/ 562 w 1117"/>
              <a:gd name="T11" fmla="*/ 0 h 163"/>
              <a:gd name="T12" fmla="*/ 440 w 1117"/>
              <a:gd name="T13" fmla="*/ 0 h 163"/>
              <a:gd name="T14" fmla="*/ 106 w 1117"/>
              <a:gd name="T15" fmla="*/ 0 h 163"/>
              <a:gd name="T16" fmla="*/ 0 w 1117"/>
              <a:gd name="T17" fmla="*/ 0 h 163"/>
              <a:gd name="T18" fmla="*/ 0 w 1117"/>
              <a:gd name="T19" fmla="*/ 163 h 163"/>
              <a:gd name="T20" fmla="*/ 106 w 1117"/>
              <a:gd name="T21" fmla="*/ 163 h 163"/>
              <a:gd name="T22" fmla="*/ 440 w 1117"/>
              <a:gd name="T23" fmla="*/ 163 h 163"/>
              <a:gd name="T24" fmla="*/ 562 w 1117"/>
              <a:gd name="T25" fmla="*/ 163 h 163"/>
              <a:gd name="T26" fmla="*/ 578 w 1117"/>
              <a:gd name="T27" fmla="*/ 163 h 163"/>
              <a:gd name="T28" fmla="*/ 1034 w 1117"/>
              <a:gd name="T29" fmla="*/ 163 h 163"/>
              <a:gd name="T30" fmla="*/ 1039 w 1117"/>
              <a:gd name="T31" fmla="*/ 161 h 163"/>
              <a:gd name="T32" fmla="*/ 1040 w 1117"/>
              <a:gd name="T33" fmla="*/ 160 h 163"/>
              <a:gd name="T34" fmla="*/ 1114 w 1117"/>
              <a:gd name="T35" fmla="*/ 86 h 163"/>
              <a:gd name="T36" fmla="*/ 1114 w 1117"/>
              <a:gd name="T37"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17" h="163">
                <a:moveTo>
                  <a:pt x="1114" y="77"/>
                </a:moveTo>
                <a:cubicBezTo>
                  <a:pt x="1040" y="3"/>
                  <a:pt x="1040" y="3"/>
                  <a:pt x="1040" y="3"/>
                </a:cubicBezTo>
                <a:cubicBezTo>
                  <a:pt x="1040" y="2"/>
                  <a:pt x="1039" y="2"/>
                  <a:pt x="1039" y="2"/>
                </a:cubicBezTo>
                <a:cubicBezTo>
                  <a:pt x="1038" y="1"/>
                  <a:pt x="1036" y="0"/>
                  <a:pt x="1034" y="0"/>
                </a:cubicBezTo>
                <a:cubicBezTo>
                  <a:pt x="578" y="0"/>
                  <a:pt x="578" y="0"/>
                  <a:pt x="578" y="0"/>
                </a:cubicBezTo>
                <a:cubicBezTo>
                  <a:pt x="562" y="0"/>
                  <a:pt x="562" y="0"/>
                  <a:pt x="562" y="0"/>
                </a:cubicBezTo>
                <a:cubicBezTo>
                  <a:pt x="440" y="0"/>
                  <a:pt x="440" y="0"/>
                  <a:pt x="440" y="0"/>
                </a:cubicBezTo>
                <a:cubicBezTo>
                  <a:pt x="106" y="0"/>
                  <a:pt x="106" y="0"/>
                  <a:pt x="106" y="0"/>
                </a:cubicBezTo>
                <a:cubicBezTo>
                  <a:pt x="0" y="0"/>
                  <a:pt x="0" y="0"/>
                  <a:pt x="0" y="0"/>
                </a:cubicBezTo>
                <a:cubicBezTo>
                  <a:pt x="0" y="163"/>
                  <a:pt x="0" y="163"/>
                  <a:pt x="0" y="163"/>
                </a:cubicBezTo>
                <a:cubicBezTo>
                  <a:pt x="106" y="163"/>
                  <a:pt x="106" y="163"/>
                  <a:pt x="106" y="163"/>
                </a:cubicBezTo>
                <a:cubicBezTo>
                  <a:pt x="440" y="163"/>
                  <a:pt x="440" y="163"/>
                  <a:pt x="440" y="163"/>
                </a:cubicBezTo>
                <a:cubicBezTo>
                  <a:pt x="562" y="163"/>
                  <a:pt x="562" y="163"/>
                  <a:pt x="562" y="163"/>
                </a:cubicBezTo>
                <a:cubicBezTo>
                  <a:pt x="578" y="163"/>
                  <a:pt x="578" y="163"/>
                  <a:pt x="578" y="163"/>
                </a:cubicBezTo>
                <a:cubicBezTo>
                  <a:pt x="1034" y="163"/>
                  <a:pt x="1034" y="163"/>
                  <a:pt x="1034" y="163"/>
                </a:cubicBezTo>
                <a:cubicBezTo>
                  <a:pt x="1036" y="163"/>
                  <a:pt x="1038" y="162"/>
                  <a:pt x="1039" y="161"/>
                </a:cubicBezTo>
                <a:cubicBezTo>
                  <a:pt x="1039" y="160"/>
                  <a:pt x="1040" y="160"/>
                  <a:pt x="1040" y="160"/>
                </a:cubicBezTo>
                <a:cubicBezTo>
                  <a:pt x="1114" y="86"/>
                  <a:pt x="1114" y="86"/>
                  <a:pt x="1114" y="86"/>
                </a:cubicBezTo>
                <a:cubicBezTo>
                  <a:pt x="1117" y="83"/>
                  <a:pt x="1117" y="79"/>
                  <a:pt x="1114"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pic>
        <p:nvPicPr>
          <p:cNvPr id="2050" name="Picture 2" descr="Tienda online. tienda web, servicio de entrega de productos al cliente y  compra y venta por internet | Vector Premium"/>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587994" y="1479627"/>
            <a:ext cx="5640502" cy="39060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20241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8"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9"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0"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1"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2"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3"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4"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5"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6"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7"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8"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19"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1" name="Group 20">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2"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3"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4"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5"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6"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7"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8"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29"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0"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1"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2"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3"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5" name="Rectangle 34">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7"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39" name="Rectangle 38">
            <a:extLst>
              <a:ext uri="{FF2B5EF4-FFF2-40B4-BE49-F238E27FC236}">
                <a16:creationId xmlns:a16="http://schemas.microsoft.com/office/drawing/2014/main" id="{19FE08D8-CEA0-461E-870A-02CD15D9B9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11">
            <a:extLst>
              <a:ext uri="{FF2B5EF4-FFF2-40B4-BE49-F238E27FC236}">
                <a16:creationId xmlns:a16="http://schemas.microsoft.com/office/drawing/2014/main" id="{2B982904-A46E-41DF-BA98-61E2300C7D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43" name="Rectangle 42">
            <a:extLst>
              <a:ext uri="{FF2B5EF4-FFF2-40B4-BE49-F238E27FC236}">
                <a16:creationId xmlns:a16="http://schemas.microsoft.com/office/drawing/2014/main" id="{27018161-547E-48F7-A0D9-272C9EA5B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ángulo 1"/>
          <p:cNvSpPr/>
          <p:nvPr/>
        </p:nvSpPr>
        <p:spPr>
          <a:xfrm>
            <a:off x="4278524" y="589722"/>
            <a:ext cx="7608676" cy="5321500"/>
          </a:xfrm>
          <a:prstGeom prst="rect">
            <a:avLst/>
          </a:prstGeom>
        </p:spPr>
        <p:txBody>
          <a:bodyPr vert="horz" lIns="91440" tIns="45720" rIns="91440" bIns="45720" rtlCol="0" anchor="ctr">
            <a:normAutofit/>
          </a:bodyPr>
          <a:lstStyle/>
          <a:p>
            <a:pPr defTabSz="457200">
              <a:spcBef>
                <a:spcPts val="1000"/>
              </a:spcBef>
              <a:buClr>
                <a:schemeClr val="accent1"/>
              </a:buClr>
            </a:pPr>
            <a:r>
              <a:rPr lang="en-US" b="1" dirty="0">
                <a:solidFill>
                  <a:schemeClr val="tx1">
                    <a:lumMod val="75000"/>
                    <a:lumOff val="25000"/>
                  </a:schemeClr>
                </a:solidFill>
                <a:latin typeface="Arial Nova" panose="020B0504020202020204" pitchFamily="34" charset="0"/>
              </a:rPr>
              <a:t>MODULO ASESOR DE VENTAS DIGITAL </a:t>
            </a:r>
          </a:p>
          <a:p>
            <a:pPr defTabSz="457200">
              <a:spcBef>
                <a:spcPts val="1000"/>
              </a:spcBef>
              <a:buClr>
                <a:schemeClr val="accent1"/>
              </a:buClr>
              <a:buFont typeface="Wingdings 3" charset="2"/>
              <a:buChar char=""/>
            </a:pPr>
            <a:endParaRPr lang="en-US" dirty="0">
              <a:solidFill>
                <a:schemeClr val="tx1">
                  <a:lumMod val="75000"/>
                  <a:lumOff val="25000"/>
                </a:schemeClr>
              </a:solidFill>
              <a:latin typeface="Arial Nova" panose="020B0504020202020204" pitchFamily="34" charset="0"/>
            </a:endParaRPr>
          </a:p>
          <a:p>
            <a:pPr defTabSz="457200">
              <a:spcBef>
                <a:spcPts val="1000"/>
              </a:spcBef>
              <a:buClr>
                <a:schemeClr val="accent1"/>
              </a:buClr>
              <a:buFont typeface="Wingdings 3" charset="2"/>
              <a:buChar char=""/>
            </a:pPr>
            <a:r>
              <a:rPr lang="en-US" dirty="0">
                <a:solidFill>
                  <a:schemeClr val="tx1">
                    <a:lumMod val="75000"/>
                    <a:lumOff val="25000"/>
                  </a:schemeClr>
                </a:solidFill>
                <a:latin typeface="Arial Nova" panose="020B0504020202020204" pitchFamily="34" charset="0"/>
              </a:rPr>
              <a:t>M-01 GENERALIDADES EN EL ÁREA DE VENTAS.   </a:t>
            </a:r>
          </a:p>
          <a:p>
            <a:pPr defTabSz="457200">
              <a:spcBef>
                <a:spcPts val="1000"/>
              </a:spcBef>
              <a:buClr>
                <a:schemeClr val="accent1"/>
              </a:buClr>
            </a:pPr>
            <a:endParaRPr lang="en-US" dirty="0">
              <a:solidFill>
                <a:schemeClr val="tx1">
                  <a:lumMod val="75000"/>
                  <a:lumOff val="25000"/>
                </a:schemeClr>
              </a:solidFill>
              <a:latin typeface="Arial Nova" panose="020B0504020202020204" pitchFamily="34" charset="0"/>
            </a:endParaRPr>
          </a:p>
          <a:p>
            <a:pPr lvl="1" defTabSz="457200">
              <a:spcBef>
                <a:spcPts val="1000"/>
              </a:spcBef>
              <a:buClr>
                <a:schemeClr val="accent1"/>
              </a:buClr>
              <a:buFont typeface="Wingdings 3" charset="2"/>
              <a:buChar char=""/>
            </a:pPr>
            <a:r>
              <a:rPr lang="en-US" sz="1600" dirty="0">
                <a:solidFill>
                  <a:schemeClr val="tx1">
                    <a:lumMod val="75000"/>
                    <a:lumOff val="25000"/>
                  </a:schemeClr>
                </a:solidFill>
                <a:latin typeface="Arial Nova" panose="020B0504020202020204" pitchFamily="34" charset="0"/>
              </a:rPr>
              <a:t>Unidad </a:t>
            </a:r>
            <a:r>
              <a:rPr lang="en-US" sz="1600" dirty="0" err="1">
                <a:solidFill>
                  <a:schemeClr val="tx1">
                    <a:lumMod val="75000"/>
                    <a:lumOff val="25000"/>
                  </a:schemeClr>
                </a:solidFill>
                <a:latin typeface="Arial Nova" panose="020B0504020202020204" pitchFamily="34" charset="0"/>
              </a:rPr>
              <a:t>didáctica</a:t>
            </a:r>
            <a:r>
              <a:rPr lang="en-US" sz="1600" dirty="0">
                <a:solidFill>
                  <a:schemeClr val="tx1">
                    <a:lumMod val="75000"/>
                    <a:lumOff val="25000"/>
                  </a:schemeClr>
                </a:solidFill>
                <a:latin typeface="Arial Nova" panose="020B0504020202020204" pitchFamily="34" charset="0"/>
              </a:rPr>
              <a:t> 1 :</a:t>
            </a:r>
            <a:r>
              <a:rPr lang="en-US" sz="1600" dirty="0" err="1">
                <a:solidFill>
                  <a:schemeClr val="tx1">
                    <a:lumMod val="75000"/>
                    <a:lumOff val="25000"/>
                  </a:schemeClr>
                </a:solidFill>
                <a:latin typeface="Arial Nova" panose="020B0504020202020204" pitchFamily="34" charset="0"/>
              </a:rPr>
              <a:t>Limpieza</a:t>
            </a:r>
            <a:r>
              <a:rPr lang="en-US" sz="1600" dirty="0">
                <a:solidFill>
                  <a:schemeClr val="tx1">
                    <a:lumMod val="75000"/>
                    <a:lumOff val="25000"/>
                  </a:schemeClr>
                </a:solidFill>
                <a:latin typeface="Arial Nova" panose="020B0504020202020204" pitchFamily="34" charset="0"/>
              </a:rPr>
              <a:t> del </a:t>
            </a:r>
            <a:r>
              <a:rPr lang="en-US" sz="1600" dirty="0" err="1">
                <a:solidFill>
                  <a:schemeClr val="tx1">
                    <a:lumMod val="75000"/>
                    <a:lumOff val="25000"/>
                  </a:schemeClr>
                </a:solidFill>
                <a:latin typeface="Arial Nova" panose="020B0504020202020204" pitchFamily="34" charset="0"/>
              </a:rPr>
              <a:t>área</a:t>
            </a:r>
            <a:r>
              <a:rPr lang="en-US" sz="1600" dirty="0">
                <a:solidFill>
                  <a:schemeClr val="tx1">
                    <a:lumMod val="75000"/>
                    <a:lumOff val="25000"/>
                  </a:schemeClr>
                </a:solidFill>
                <a:latin typeface="Arial Nova" panose="020B0504020202020204" pitchFamily="34" charset="0"/>
              </a:rPr>
              <a:t> de trabajo  </a:t>
            </a:r>
          </a:p>
          <a:p>
            <a:pPr lvl="1" defTabSz="457200">
              <a:spcBef>
                <a:spcPts val="1000"/>
              </a:spcBef>
              <a:buClr>
                <a:schemeClr val="accent1"/>
              </a:buClr>
              <a:buFont typeface="Wingdings 3" charset="2"/>
              <a:buChar char=""/>
            </a:pPr>
            <a:r>
              <a:rPr lang="en-US" sz="1600" dirty="0">
                <a:solidFill>
                  <a:schemeClr val="tx1">
                    <a:lumMod val="75000"/>
                    <a:lumOff val="25000"/>
                  </a:schemeClr>
                </a:solidFill>
                <a:latin typeface="Arial Nova" panose="020B0504020202020204" pitchFamily="34" charset="0"/>
              </a:rPr>
              <a:t>Unidad </a:t>
            </a:r>
            <a:r>
              <a:rPr lang="en-US" sz="1600" dirty="0" err="1">
                <a:solidFill>
                  <a:schemeClr val="tx1">
                    <a:lumMod val="75000"/>
                    <a:lumOff val="25000"/>
                  </a:schemeClr>
                </a:solidFill>
                <a:latin typeface="Arial Nova" panose="020B0504020202020204" pitchFamily="34" charset="0"/>
              </a:rPr>
              <a:t>didáctica</a:t>
            </a:r>
            <a:r>
              <a:rPr lang="en-US" sz="1600" dirty="0">
                <a:solidFill>
                  <a:schemeClr val="tx1">
                    <a:lumMod val="75000"/>
                    <a:lumOff val="25000"/>
                  </a:schemeClr>
                </a:solidFill>
                <a:latin typeface="Arial Nova" panose="020B0504020202020204" pitchFamily="34" charset="0"/>
              </a:rPr>
              <a:t> 2: </a:t>
            </a:r>
            <a:r>
              <a:rPr lang="en-US" sz="1600" dirty="0" err="1">
                <a:solidFill>
                  <a:schemeClr val="tx1">
                    <a:lumMod val="75000"/>
                    <a:lumOff val="25000"/>
                  </a:schemeClr>
                </a:solidFill>
                <a:latin typeface="Arial Nova" panose="020B0504020202020204" pitchFamily="34" charset="0"/>
              </a:rPr>
              <a:t>Inserción</a:t>
            </a:r>
            <a:r>
              <a:rPr lang="en-US" sz="1600" dirty="0">
                <a:solidFill>
                  <a:schemeClr val="tx1">
                    <a:lumMod val="75000"/>
                    <a:lumOff val="25000"/>
                  </a:schemeClr>
                </a:solidFill>
                <a:latin typeface="Arial Nova" panose="020B0504020202020204" pitchFamily="34" charset="0"/>
              </a:rPr>
              <a:t> </a:t>
            </a:r>
            <a:r>
              <a:rPr lang="en-US" sz="1600" dirty="0" err="1">
                <a:solidFill>
                  <a:schemeClr val="tx1">
                    <a:lumMod val="75000"/>
                    <a:lumOff val="25000"/>
                  </a:schemeClr>
                </a:solidFill>
                <a:latin typeface="Arial Nova" panose="020B0504020202020204" pitchFamily="34" charset="0"/>
              </a:rPr>
              <a:t>laboral</a:t>
            </a:r>
            <a:r>
              <a:rPr lang="en-US" sz="1600" dirty="0">
                <a:solidFill>
                  <a:schemeClr val="tx1">
                    <a:lumMod val="75000"/>
                    <a:lumOff val="25000"/>
                  </a:schemeClr>
                </a:solidFill>
                <a:latin typeface="Arial Nova" panose="020B0504020202020204" pitchFamily="34" charset="0"/>
              </a:rPr>
              <a:t>  </a:t>
            </a:r>
          </a:p>
          <a:p>
            <a:pPr lvl="1" defTabSz="457200">
              <a:spcBef>
                <a:spcPts val="1000"/>
              </a:spcBef>
              <a:buClr>
                <a:schemeClr val="accent1"/>
              </a:buClr>
              <a:buFont typeface="Wingdings 3" charset="2"/>
              <a:buChar char=""/>
            </a:pPr>
            <a:r>
              <a:rPr lang="en-US" sz="1600" dirty="0">
                <a:solidFill>
                  <a:schemeClr val="tx1">
                    <a:lumMod val="75000"/>
                    <a:lumOff val="25000"/>
                  </a:schemeClr>
                </a:solidFill>
                <a:latin typeface="Arial Nova" panose="020B0504020202020204" pitchFamily="34" charset="0"/>
              </a:rPr>
              <a:t>Unidad </a:t>
            </a:r>
            <a:r>
              <a:rPr lang="en-US" sz="1600" dirty="0" err="1">
                <a:solidFill>
                  <a:schemeClr val="tx1">
                    <a:lumMod val="75000"/>
                    <a:lumOff val="25000"/>
                  </a:schemeClr>
                </a:solidFill>
                <a:latin typeface="Arial Nova" panose="020B0504020202020204" pitchFamily="34" charset="0"/>
              </a:rPr>
              <a:t>didáctica</a:t>
            </a:r>
            <a:r>
              <a:rPr lang="en-US" sz="1600" dirty="0">
                <a:solidFill>
                  <a:schemeClr val="tx1">
                    <a:lumMod val="75000"/>
                    <a:lumOff val="25000"/>
                  </a:schemeClr>
                </a:solidFill>
                <a:latin typeface="Arial Nova" panose="020B0504020202020204" pitchFamily="34" charset="0"/>
              </a:rPr>
              <a:t> 3: El mercado de </a:t>
            </a:r>
            <a:r>
              <a:rPr lang="en-US" sz="1600" dirty="0" err="1">
                <a:solidFill>
                  <a:schemeClr val="tx1">
                    <a:lumMod val="75000"/>
                    <a:lumOff val="25000"/>
                  </a:schemeClr>
                </a:solidFill>
                <a:latin typeface="Arial Nova" panose="020B0504020202020204" pitchFamily="34" charset="0"/>
              </a:rPr>
              <a:t>ventas</a:t>
            </a:r>
            <a:r>
              <a:rPr lang="en-US" sz="1600" dirty="0">
                <a:solidFill>
                  <a:schemeClr val="tx1">
                    <a:lumMod val="75000"/>
                    <a:lumOff val="25000"/>
                  </a:schemeClr>
                </a:solidFill>
                <a:latin typeface="Arial Nova" panose="020B0504020202020204" pitchFamily="34" charset="0"/>
              </a:rPr>
              <a:t> </a:t>
            </a:r>
          </a:p>
          <a:p>
            <a:pPr lvl="1" defTabSz="457200">
              <a:spcBef>
                <a:spcPts val="1000"/>
              </a:spcBef>
              <a:buClr>
                <a:schemeClr val="accent1"/>
              </a:buClr>
              <a:buFont typeface="Wingdings 3" charset="2"/>
              <a:buChar char=""/>
            </a:pPr>
            <a:r>
              <a:rPr lang="en-US" sz="1600" dirty="0">
                <a:solidFill>
                  <a:schemeClr val="tx1">
                    <a:lumMod val="75000"/>
                    <a:lumOff val="25000"/>
                  </a:schemeClr>
                </a:solidFill>
                <a:latin typeface="Arial Nova" panose="020B0504020202020204" pitchFamily="34" charset="0"/>
              </a:rPr>
              <a:t>Unidad </a:t>
            </a:r>
            <a:r>
              <a:rPr lang="en-US" sz="1600" dirty="0" err="1">
                <a:solidFill>
                  <a:schemeClr val="tx1">
                    <a:lumMod val="75000"/>
                    <a:lumOff val="25000"/>
                  </a:schemeClr>
                </a:solidFill>
                <a:latin typeface="Arial Nova" panose="020B0504020202020204" pitchFamily="34" charset="0"/>
              </a:rPr>
              <a:t>didáctica</a:t>
            </a:r>
            <a:r>
              <a:rPr lang="en-US" sz="1600" dirty="0">
                <a:solidFill>
                  <a:schemeClr val="tx1">
                    <a:lumMod val="75000"/>
                    <a:lumOff val="25000"/>
                  </a:schemeClr>
                </a:solidFill>
                <a:latin typeface="Arial Nova" panose="020B0504020202020204" pitchFamily="34" charset="0"/>
              </a:rPr>
              <a:t> 4: </a:t>
            </a:r>
            <a:r>
              <a:rPr lang="en-US" sz="1600" dirty="0" err="1">
                <a:solidFill>
                  <a:schemeClr val="tx1">
                    <a:lumMod val="75000"/>
                    <a:lumOff val="25000"/>
                  </a:schemeClr>
                </a:solidFill>
                <a:latin typeface="Arial Nova" panose="020B0504020202020204" pitchFamily="34" charset="0"/>
              </a:rPr>
              <a:t>Organización</a:t>
            </a:r>
            <a:r>
              <a:rPr lang="en-US" sz="1600" dirty="0">
                <a:solidFill>
                  <a:schemeClr val="tx1">
                    <a:lumMod val="75000"/>
                    <a:lumOff val="25000"/>
                  </a:schemeClr>
                </a:solidFill>
                <a:latin typeface="Arial Nova" panose="020B0504020202020204" pitchFamily="34" charset="0"/>
              </a:rPr>
              <a:t> de una </a:t>
            </a:r>
            <a:r>
              <a:rPr lang="en-US" sz="1600" dirty="0" err="1">
                <a:solidFill>
                  <a:schemeClr val="tx1">
                    <a:lumMod val="75000"/>
                    <a:lumOff val="25000"/>
                  </a:schemeClr>
                </a:solidFill>
                <a:latin typeface="Arial Nova" panose="020B0504020202020204" pitchFamily="34" charset="0"/>
              </a:rPr>
              <a:t>empresa</a:t>
            </a:r>
            <a:r>
              <a:rPr lang="en-US" sz="1600" dirty="0">
                <a:solidFill>
                  <a:schemeClr val="tx1">
                    <a:lumMod val="75000"/>
                    <a:lumOff val="25000"/>
                  </a:schemeClr>
                </a:solidFill>
                <a:latin typeface="Arial Nova" panose="020B0504020202020204" pitchFamily="34" charset="0"/>
              </a:rPr>
              <a:t> de </a:t>
            </a:r>
            <a:r>
              <a:rPr lang="en-US" sz="1600" dirty="0" err="1">
                <a:solidFill>
                  <a:schemeClr val="tx1">
                    <a:lumMod val="75000"/>
                    <a:lumOff val="25000"/>
                  </a:schemeClr>
                </a:solidFill>
                <a:latin typeface="Arial Nova" panose="020B0504020202020204" pitchFamily="34" charset="0"/>
              </a:rPr>
              <a:t>ventas</a:t>
            </a:r>
            <a:r>
              <a:rPr lang="en-US" sz="1600" dirty="0">
                <a:solidFill>
                  <a:schemeClr val="tx1">
                    <a:lumMod val="75000"/>
                    <a:lumOff val="25000"/>
                  </a:schemeClr>
                </a:solidFill>
                <a:latin typeface="Arial Nova" panose="020B0504020202020204" pitchFamily="34" charset="0"/>
              </a:rPr>
              <a:t>. </a:t>
            </a:r>
          </a:p>
          <a:p>
            <a:pPr lvl="1" defTabSz="457200">
              <a:spcBef>
                <a:spcPts val="1000"/>
              </a:spcBef>
              <a:buClr>
                <a:schemeClr val="accent1"/>
              </a:buClr>
              <a:buFont typeface="Wingdings 3" charset="2"/>
              <a:buChar char=""/>
            </a:pPr>
            <a:r>
              <a:rPr lang="en-US" sz="1600" dirty="0">
                <a:solidFill>
                  <a:schemeClr val="tx1">
                    <a:lumMod val="75000"/>
                    <a:lumOff val="25000"/>
                  </a:schemeClr>
                </a:solidFill>
                <a:latin typeface="Arial Nova" panose="020B0504020202020204" pitchFamily="34" charset="0"/>
              </a:rPr>
              <a:t>Unidad </a:t>
            </a:r>
            <a:r>
              <a:rPr lang="en-US" sz="1600" dirty="0" err="1">
                <a:solidFill>
                  <a:schemeClr val="tx1">
                    <a:lumMod val="75000"/>
                    <a:lumOff val="25000"/>
                  </a:schemeClr>
                </a:solidFill>
                <a:latin typeface="Arial Nova" panose="020B0504020202020204" pitchFamily="34" charset="0"/>
              </a:rPr>
              <a:t>didáctica</a:t>
            </a:r>
            <a:r>
              <a:rPr lang="en-US" sz="1600" dirty="0">
                <a:solidFill>
                  <a:schemeClr val="tx1">
                    <a:lumMod val="75000"/>
                    <a:lumOff val="25000"/>
                  </a:schemeClr>
                </a:solidFill>
                <a:latin typeface="Arial Nova" panose="020B0504020202020204" pitchFamily="34" charset="0"/>
              </a:rPr>
              <a:t> 5: </a:t>
            </a:r>
            <a:r>
              <a:rPr lang="en-US" sz="1600" dirty="0" err="1">
                <a:solidFill>
                  <a:schemeClr val="tx1">
                    <a:lumMod val="75000"/>
                    <a:lumOff val="25000"/>
                  </a:schemeClr>
                </a:solidFill>
                <a:latin typeface="Arial Nova" panose="020B0504020202020204" pitchFamily="34" charset="0"/>
              </a:rPr>
              <a:t>Gestión</a:t>
            </a:r>
            <a:r>
              <a:rPr lang="en-US" sz="1600" dirty="0">
                <a:solidFill>
                  <a:schemeClr val="tx1">
                    <a:lumMod val="75000"/>
                    <a:lumOff val="25000"/>
                  </a:schemeClr>
                </a:solidFill>
                <a:latin typeface="Arial Nova" panose="020B0504020202020204" pitchFamily="34" charset="0"/>
              </a:rPr>
              <a:t> de </a:t>
            </a:r>
            <a:r>
              <a:rPr lang="en-US" sz="1600" dirty="0" err="1">
                <a:solidFill>
                  <a:schemeClr val="tx1">
                    <a:lumMod val="75000"/>
                    <a:lumOff val="25000"/>
                  </a:schemeClr>
                </a:solidFill>
                <a:latin typeface="Arial Nova" panose="020B0504020202020204" pitchFamily="34" charset="0"/>
              </a:rPr>
              <a:t>inventarios</a:t>
            </a:r>
            <a:r>
              <a:rPr lang="en-US" sz="1600" dirty="0">
                <a:solidFill>
                  <a:schemeClr val="tx1">
                    <a:lumMod val="75000"/>
                    <a:lumOff val="25000"/>
                  </a:schemeClr>
                </a:solidFill>
                <a:latin typeface="Arial Nova" panose="020B0504020202020204" pitchFamily="34" charset="0"/>
              </a:rPr>
              <a:t> y </a:t>
            </a:r>
            <a:r>
              <a:rPr lang="en-US" sz="1600" dirty="0" err="1">
                <a:solidFill>
                  <a:schemeClr val="tx1">
                    <a:lumMod val="75000"/>
                    <a:lumOff val="25000"/>
                  </a:schemeClr>
                </a:solidFill>
                <a:latin typeface="Arial Nova" panose="020B0504020202020204" pitchFamily="34" charset="0"/>
              </a:rPr>
              <a:t>logística</a:t>
            </a:r>
            <a:r>
              <a:rPr lang="en-US" sz="1600" dirty="0">
                <a:solidFill>
                  <a:schemeClr val="tx1">
                    <a:lumMod val="75000"/>
                    <a:lumOff val="25000"/>
                  </a:schemeClr>
                </a:solidFill>
                <a:latin typeface="Arial Nova" panose="020B0504020202020204" pitchFamily="34" charset="0"/>
              </a:rPr>
              <a:t> de los </a:t>
            </a:r>
            <a:r>
              <a:rPr lang="en-US" sz="1600" dirty="0" err="1">
                <a:solidFill>
                  <a:schemeClr val="tx1">
                    <a:lumMod val="75000"/>
                    <a:lumOff val="25000"/>
                  </a:schemeClr>
                </a:solidFill>
                <a:latin typeface="Arial Nova" panose="020B0504020202020204" pitchFamily="34" charset="0"/>
              </a:rPr>
              <a:t>productos</a:t>
            </a:r>
            <a:r>
              <a:rPr lang="en-US" sz="1600" dirty="0">
                <a:solidFill>
                  <a:schemeClr val="tx1">
                    <a:lumMod val="75000"/>
                    <a:lumOff val="25000"/>
                  </a:schemeClr>
                </a:solidFill>
                <a:latin typeface="Arial Nova" panose="020B0504020202020204" pitchFamily="34" charset="0"/>
              </a:rPr>
              <a:t>                                                                           </a:t>
            </a:r>
          </a:p>
          <a:p>
            <a:pPr defTabSz="457200">
              <a:spcBef>
                <a:spcPts val="1000"/>
              </a:spcBef>
              <a:buClr>
                <a:schemeClr val="accent1"/>
              </a:buClr>
              <a:buFont typeface="Wingdings 3" charset="2"/>
              <a:buChar char=""/>
            </a:pPr>
            <a:endParaRPr lang="en-US" dirty="0">
              <a:solidFill>
                <a:schemeClr val="tx1">
                  <a:lumMod val="75000"/>
                  <a:lumOff val="25000"/>
                </a:schemeClr>
              </a:solidFill>
              <a:latin typeface="Arial Nova" panose="020B0504020202020204" pitchFamily="34" charset="0"/>
            </a:endParaRPr>
          </a:p>
        </p:txBody>
      </p:sp>
      <p:sp>
        <p:nvSpPr>
          <p:cNvPr id="3" name="TextBox 2">
            <a:extLst>
              <a:ext uri="{FF2B5EF4-FFF2-40B4-BE49-F238E27FC236}">
                <a16:creationId xmlns:a16="http://schemas.microsoft.com/office/drawing/2014/main" id="{115E3BD4-0C9E-4FA6-BD23-4E5362F5DAE0}"/>
              </a:ext>
            </a:extLst>
          </p:cNvPr>
          <p:cNvSpPr txBox="1"/>
          <p:nvPr/>
        </p:nvSpPr>
        <p:spPr>
          <a:xfrm>
            <a:off x="1073358" y="2575043"/>
            <a:ext cx="2684726" cy="954107"/>
          </a:xfrm>
          <a:prstGeom prst="rect">
            <a:avLst/>
          </a:prstGeom>
          <a:noFill/>
        </p:spPr>
        <p:txBody>
          <a:bodyPr wrap="square" rtlCol="0">
            <a:spAutoFit/>
          </a:bodyPr>
          <a:lstStyle/>
          <a:p>
            <a:pPr algn="ctr" defTabSz="457200">
              <a:spcBef>
                <a:spcPts val="1000"/>
              </a:spcBef>
              <a:buClr>
                <a:schemeClr val="accent1"/>
              </a:buClr>
            </a:pPr>
            <a:r>
              <a:rPr lang="en-US" sz="2800" b="1" dirty="0">
                <a:solidFill>
                  <a:schemeClr val="bg1"/>
                </a:solidFill>
                <a:latin typeface="Arial Nova" panose="020B0504020202020204" pitchFamily="34" charset="0"/>
              </a:rPr>
              <a:t>CONTENIDO MODULAR   </a:t>
            </a:r>
          </a:p>
        </p:txBody>
      </p:sp>
    </p:spTree>
    <p:extLst>
      <p:ext uri="{BB962C8B-B14F-4D97-AF65-F5344CB8AC3E}">
        <p14:creationId xmlns:p14="http://schemas.microsoft.com/office/powerpoint/2010/main" val="9125069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8"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9"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0"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1"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2"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3"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4"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5"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6"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7"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8"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19"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1" name="Group 20">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2"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3"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4"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5"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6"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7"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8"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29"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0"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1"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2"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3"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5" name="Rectangle 34">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7"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39" name="Rectangle 38">
            <a:extLst>
              <a:ext uri="{FF2B5EF4-FFF2-40B4-BE49-F238E27FC236}">
                <a16:creationId xmlns:a16="http://schemas.microsoft.com/office/drawing/2014/main" id="{19FE08D8-CEA0-461E-870A-02CD15D9B9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11">
            <a:extLst>
              <a:ext uri="{FF2B5EF4-FFF2-40B4-BE49-F238E27FC236}">
                <a16:creationId xmlns:a16="http://schemas.microsoft.com/office/drawing/2014/main" id="{2B982904-A46E-41DF-BA98-61E2300C7D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43" name="Rectangle 42">
            <a:extLst>
              <a:ext uri="{FF2B5EF4-FFF2-40B4-BE49-F238E27FC236}">
                <a16:creationId xmlns:a16="http://schemas.microsoft.com/office/drawing/2014/main" id="{27018161-547E-48F7-A0D9-272C9EA5B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ángulo 1"/>
          <p:cNvSpPr/>
          <p:nvPr/>
        </p:nvSpPr>
        <p:spPr>
          <a:xfrm>
            <a:off x="4706578" y="589722"/>
            <a:ext cx="6798033" cy="5321500"/>
          </a:xfrm>
          <a:prstGeom prst="rect">
            <a:avLst/>
          </a:prstGeom>
        </p:spPr>
        <p:txBody>
          <a:bodyPr vert="horz" lIns="91440" tIns="45720" rIns="91440" bIns="45720" rtlCol="0" anchor="ctr">
            <a:normAutofit/>
          </a:bodyPr>
          <a:lstStyle/>
          <a:p>
            <a:pPr defTabSz="457200">
              <a:spcBef>
                <a:spcPts val="1000"/>
              </a:spcBef>
              <a:buClr>
                <a:schemeClr val="accent1"/>
              </a:buClr>
            </a:pPr>
            <a:r>
              <a:rPr lang="en-US" sz="2400" dirty="0">
                <a:solidFill>
                  <a:schemeClr val="tx1">
                    <a:lumMod val="75000"/>
                    <a:lumOff val="25000"/>
                  </a:schemeClr>
                </a:solidFill>
                <a:latin typeface="Arial Nova" panose="020B0504020202020204" pitchFamily="34" charset="0"/>
              </a:rPr>
              <a:t>Al </a:t>
            </a:r>
            <a:r>
              <a:rPr lang="en-US" sz="2400" dirty="0" err="1">
                <a:solidFill>
                  <a:schemeClr val="tx1">
                    <a:lumMod val="75000"/>
                    <a:lumOff val="25000"/>
                  </a:schemeClr>
                </a:solidFill>
                <a:latin typeface="Arial Nova" panose="020B0504020202020204" pitchFamily="34" charset="0"/>
              </a:rPr>
              <a:t>terminar</a:t>
            </a:r>
            <a:r>
              <a:rPr lang="en-US" sz="2400" dirty="0">
                <a:solidFill>
                  <a:schemeClr val="tx1">
                    <a:lumMod val="75000"/>
                    <a:lumOff val="25000"/>
                  </a:schemeClr>
                </a:solidFill>
                <a:latin typeface="Arial Nova" panose="020B0504020202020204" pitchFamily="34" charset="0"/>
              </a:rPr>
              <a:t> el Modulo, el </a:t>
            </a:r>
            <a:r>
              <a:rPr lang="en-US" sz="2400" dirty="0" err="1">
                <a:solidFill>
                  <a:schemeClr val="tx1">
                    <a:lumMod val="75000"/>
                    <a:lumOff val="25000"/>
                  </a:schemeClr>
                </a:solidFill>
                <a:latin typeface="Arial Nova" panose="020B0504020202020204" pitchFamily="34" charset="0"/>
              </a:rPr>
              <a:t>Aprendiz</a:t>
            </a:r>
            <a:r>
              <a:rPr lang="en-US" sz="2400" dirty="0">
                <a:solidFill>
                  <a:schemeClr val="tx1">
                    <a:lumMod val="75000"/>
                    <a:lumOff val="25000"/>
                  </a:schemeClr>
                </a:solidFill>
                <a:latin typeface="Arial Nova" panose="020B0504020202020204" pitchFamily="34" charset="0"/>
              </a:rPr>
              <a:t> sera </a:t>
            </a:r>
            <a:r>
              <a:rPr lang="en-US" sz="2400" dirty="0" err="1">
                <a:solidFill>
                  <a:schemeClr val="tx1">
                    <a:lumMod val="75000"/>
                    <a:lumOff val="25000"/>
                  </a:schemeClr>
                </a:solidFill>
                <a:latin typeface="Arial Nova" panose="020B0504020202020204" pitchFamily="34" charset="0"/>
              </a:rPr>
              <a:t>Capaz</a:t>
            </a:r>
            <a:r>
              <a:rPr lang="en-US" sz="2400" dirty="0">
                <a:solidFill>
                  <a:schemeClr val="tx1">
                    <a:lumMod val="75000"/>
                    <a:lumOff val="25000"/>
                  </a:schemeClr>
                </a:solidFill>
                <a:latin typeface="Arial Nova" panose="020B0504020202020204" pitchFamily="34" charset="0"/>
              </a:rPr>
              <a:t> de:</a:t>
            </a:r>
          </a:p>
          <a:p>
            <a:pPr marL="342900" indent="-342900" defTabSz="457200">
              <a:spcBef>
                <a:spcPts val="1000"/>
              </a:spcBef>
              <a:buClr>
                <a:schemeClr val="accent1"/>
              </a:buClr>
              <a:buFont typeface="Wingdings 3" charset="2"/>
              <a:buChar char=""/>
            </a:pPr>
            <a:r>
              <a:rPr lang="en-US" sz="2400" dirty="0" err="1">
                <a:solidFill>
                  <a:schemeClr val="tx1">
                    <a:lumMod val="75000"/>
                    <a:lumOff val="25000"/>
                  </a:schemeClr>
                </a:solidFill>
                <a:latin typeface="Arial Nova" panose="020B0504020202020204" pitchFamily="34" charset="0"/>
              </a:rPr>
              <a:t>Analizar</a:t>
            </a:r>
            <a:r>
              <a:rPr lang="en-US" sz="2400" dirty="0">
                <a:solidFill>
                  <a:schemeClr val="tx1">
                    <a:lumMod val="75000"/>
                    <a:lumOff val="25000"/>
                  </a:schemeClr>
                </a:solidFill>
                <a:latin typeface="Arial Nova" panose="020B0504020202020204" pitchFamily="34" charset="0"/>
              </a:rPr>
              <a:t> el </a:t>
            </a:r>
            <a:r>
              <a:rPr lang="en-US" sz="2400" dirty="0" err="1">
                <a:solidFill>
                  <a:schemeClr val="tx1">
                    <a:lumMod val="75000"/>
                    <a:lumOff val="25000"/>
                  </a:schemeClr>
                </a:solidFill>
                <a:latin typeface="Arial Nova" panose="020B0504020202020204" pitchFamily="34" charset="0"/>
              </a:rPr>
              <a:t>contexto</a:t>
            </a:r>
            <a:r>
              <a:rPr lang="en-US" sz="2400" dirty="0">
                <a:solidFill>
                  <a:schemeClr val="tx1">
                    <a:lumMod val="75000"/>
                    <a:lumOff val="25000"/>
                  </a:schemeClr>
                </a:solidFill>
                <a:latin typeface="Arial Nova" panose="020B0504020202020204" pitchFamily="34" charset="0"/>
              </a:rPr>
              <a:t> de las </a:t>
            </a:r>
            <a:r>
              <a:rPr lang="en-US" sz="2400" dirty="0" err="1">
                <a:solidFill>
                  <a:schemeClr val="tx1">
                    <a:lumMod val="75000"/>
                    <a:lumOff val="25000"/>
                  </a:schemeClr>
                </a:solidFill>
                <a:latin typeface="Arial Nova" panose="020B0504020202020204" pitchFamily="34" charset="0"/>
              </a:rPr>
              <a:t>ventas</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en</a:t>
            </a:r>
            <a:r>
              <a:rPr lang="en-US" sz="2400" dirty="0">
                <a:solidFill>
                  <a:schemeClr val="tx1">
                    <a:lumMod val="75000"/>
                    <a:lumOff val="25000"/>
                  </a:schemeClr>
                </a:solidFill>
                <a:latin typeface="Arial Nova" panose="020B0504020202020204" pitchFamily="34" charset="0"/>
              </a:rPr>
              <a:t> el </a:t>
            </a:r>
            <a:r>
              <a:rPr lang="en-US" sz="2400" dirty="0" err="1">
                <a:solidFill>
                  <a:schemeClr val="tx1">
                    <a:lumMod val="75000"/>
                    <a:lumOff val="25000"/>
                  </a:schemeClr>
                </a:solidFill>
                <a:latin typeface="Arial Nova" panose="020B0504020202020204" pitchFamily="34" charset="0"/>
              </a:rPr>
              <a:t>país</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determinando</a:t>
            </a:r>
            <a:r>
              <a:rPr lang="en-US" sz="2400" dirty="0">
                <a:solidFill>
                  <a:schemeClr val="tx1">
                    <a:lumMod val="75000"/>
                    <a:lumOff val="25000"/>
                  </a:schemeClr>
                </a:solidFill>
                <a:latin typeface="Arial Nova" panose="020B0504020202020204" pitchFamily="34" charset="0"/>
              </a:rPr>
              <a:t> las </a:t>
            </a:r>
            <a:r>
              <a:rPr lang="en-US" sz="2400" dirty="0" err="1">
                <a:solidFill>
                  <a:schemeClr val="tx1">
                    <a:lumMod val="75000"/>
                    <a:lumOff val="25000"/>
                  </a:schemeClr>
                </a:solidFill>
                <a:latin typeface="Arial Nova" panose="020B0504020202020204" pitchFamily="34" charset="0"/>
              </a:rPr>
              <a:t>estadísticas</a:t>
            </a:r>
            <a:r>
              <a:rPr lang="en-US" sz="2400" dirty="0">
                <a:solidFill>
                  <a:schemeClr val="tx1">
                    <a:lumMod val="75000"/>
                    <a:lumOff val="25000"/>
                  </a:schemeClr>
                </a:solidFill>
                <a:latin typeface="Arial Nova" panose="020B0504020202020204" pitchFamily="34" charset="0"/>
              </a:rPr>
              <a:t> y </a:t>
            </a:r>
            <a:r>
              <a:rPr lang="en-US" sz="2400" dirty="0" err="1">
                <a:solidFill>
                  <a:schemeClr val="tx1">
                    <a:lumMod val="75000"/>
                    <a:lumOff val="25000"/>
                  </a:schemeClr>
                </a:solidFill>
                <a:latin typeface="Arial Nova" panose="020B0504020202020204" pitchFamily="34" charset="0"/>
              </a:rPr>
              <a:t>aceptación</a:t>
            </a:r>
            <a:r>
              <a:rPr lang="en-US" sz="2400" dirty="0">
                <a:solidFill>
                  <a:schemeClr val="tx1">
                    <a:lumMod val="75000"/>
                    <a:lumOff val="25000"/>
                  </a:schemeClr>
                </a:solidFill>
                <a:latin typeface="Arial Nova" panose="020B0504020202020204" pitchFamily="34" charset="0"/>
              </a:rPr>
              <a:t> de </a:t>
            </a:r>
            <a:r>
              <a:rPr lang="en-US" sz="2400" dirty="0" err="1">
                <a:solidFill>
                  <a:schemeClr val="tx1">
                    <a:lumMod val="75000"/>
                    <a:lumOff val="25000"/>
                  </a:schemeClr>
                </a:solidFill>
                <a:latin typeface="Arial Nova" panose="020B0504020202020204" pitchFamily="34" charset="0"/>
              </a:rPr>
              <a:t>este</a:t>
            </a:r>
            <a:r>
              <a:rPr lang="en-US" sz="2400" dirty="0">
                <a:solidFill>
                  <a:schemeClr val="tx1">
                    <a:lumMod val="75000"/>
                    <a:lumOff val="25000"/>
                  </a:schemeClr>
                </a:solidFill>
                <a:latin typeface="Arial Nova" panose="020B0504020202020204" pitchFamily="34" charset="0"/>
              </a:rPr>
              <a:t> sector </a:t>
            </a:r>
            <a:r>
              <a:rPr lang="en-US" sz="2400" dirty="0" err="1">
                <a:solidFill>
                  <a:schemeClr val="tx1">
                    <a:lumMod val="75000"/>
                    <a:lumOff val="25000"/>
                  </a:schemeClr>
                </a:solidFill>
                <a:latin typeface="Arial Nova" panose="020B0504020202020204" pitchFamily="34" charset="0"/>
              </a:rPr>
              <a:t>en</a:t>
            </a:r>
            <a:r>
              <a:rPr lang="en-US" sz="2400" dirty="0">
                <a:solidFill>
                  <a:schemeClr val="tx1">
                    <a:lumMod val="75000"/>
                    <a:lumOff val="25000"/>
                  </a:schemeClr>
                </a:solidFill>
                <a:latin typeface="Arial Nova" panose="020B0504020202020204" pitchFamily="34" charset="0"/>
              </a:rPr>
              <a:t> el mercado. </a:t>
            </a:r>
          </a:p>
          <a:p>
            <a:pPr defTabSz="457200">
              <a:spcBef>
                <a:spcPts val="1000"/>
              </a:spcBef>
              <a:buClr>
                <a:schemeClr val="accent1"/>
              </a:buClr>
            </a:pPr>
            <a:endParaRPr lang="en-US" sz="2400" dirty="0">
              <a:solidFill>
                <a:schemeClr val="tx1">
                  <a:lumMod val="75000"/>
                  <a:lumOff val="25000"/>
                </a:schemeClr>
              </a:solidFill>
              <a:latin typeface="Arial Nova" panose="020B0504020202020204" pitchFamily="34" charset="0"/>
            </a:endParaRPr>
          </a:p>
        </p:txBody>
      </p:sp>
      <p:sp>
        <p:nvSpPr>
          <p:cNvPr id="3" name="TextBox 2">
            <a:extLst>
              <a:ext uri="{FF2B5EF4-FFF2-40B4-BE49-F238E27FC236}">
                <a16:creationId xmlns:a16="http://schemas.microsoft.com/office/drawing/2014/main" id="{C231DEB6-562B-483F-9950-544C6376D164}"/>
              </a:ext>
            </a:extLst>
          </p:cNvPr>
          <p:cNvSpPr txBox="1"/>
          <p:nvPr/>
        </p:nvSpPr>
        <p:spPr>
          <a:xfrm>
            <a:off x="1131300" y="2834973"/>
            <a:ext cx="2625099" cy="830997"/>
          </a:xfrm>
          <a:prstGeom prst="rect">
            <a:avLst/>
          </a:prstGeom>
          <a:noFill/>
        </p:spPr>
        <p:txBody>
          <a:bodyPr wrap="square" rtlCol="0">
            <a:spAutoFit/>
          </a:bodyPr>
          <a:lstStyle/>
          <a:p>
            <a:pPr algn="ctr" defTabSz="457200">
              <a:spcBef>
                <a:spcPts val="1000"/>
              </a:spcBef>
              <a:buClr>
                <a:schemeClr val="accent1"/>
              </a:buClr>
            </a:pPr>
            <a:r>
              <a:rPr lang="en-US" sz="2400" b="1" dirty="0">
                <a:solidFill>
                  <a:schemeClr val="bg1"/>
                </a:solidFill>
                <a:latin typeface="Arial Nova" panose="020B0504020202020204" pitchFamily="34" charset="0"/>
              </a:rPr>
              <a:t>OBJETIVOS DEL MODULO 01 </a:t>
            </a:r>
          </a:p>
        </p:txBody>
      </p:sp>
    </p:spTree>
    <p:extLst>
      <p:ext uri="{BB962C8B-B14F-4D97-AF65-F5344CB8AC3E}">
        <p14:creationId xmlns:p14="http://schemas.microsoft.com/office/powerpoint/2010/main" val="2538281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8"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9"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0"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1"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2"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3"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4"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5"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6"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7"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8"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19"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1" name="Group 20">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2"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3"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4"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5"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6"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7"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8"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29"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0"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1"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2"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3"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5" name="Rectangle 34">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7"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39" name="Rectangle 38">
            <a:extLst>
              <a:ext uri="{FF2B5EF4-FFF2-40B4-BE49-F238E27FC236}">
                <a16:creationId xmlns:a16="http://schemas.microsoft.com/office/drawing/2014/main" id="{19FE08D8-CEA0-461E-870A-02CD15D9B9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11">
            <a:extLst>
              <a:ext uri="{FF2B5EF4-FFF2-40B4-BE49-F238E27FC236}">
                <a16:creationId xmlns:a16="http://schemas.microsoft.com/office/drawing/2014/main" id="{2B982904-A46E-41DF-BA98-61E2300C7D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43" name="Rectangle 42">
            <a:extLst>
              <a:ext uri="{FF2B5EF4-FFF2-40B4-BE49-F238E27FC236}">
                <a16:creationId xmlns:a16="http://schemas.microsoft.com/office/drawing/2014/main" id="{27018161-547E-48F7-A0D9-272C9EA5B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ángulo 1"/>
          <p:cNvSpPr/>
          <p:nvPr/>
        </p:nvSpPr>
        <p:spPr>
          <a:xfrm>
            <a:off x="4706578" y="589722"/>
            <a:ext cx="6798033" cy="5321500"/>
          </a:xfrm>
          <a:prstGeom prst="rect">
            <a:avLst/>
          </a:prstGeom>
        </p:spPr>
        <p:txBody>
          <a:bodyPr vert="horz" lIns="91440" tIns="45720" rIns="91440" bIns="45720" rtlCol="0" anchor="ctr">
            <a:normAutofit/>
          </a:bodyPr>
          <a:lstStyle/>
          <a:p>
            <a:pPr defTabSz="457200">
              <a:spcBef>
                <a:spcPts val="1000"/>
              </a:spcBef>
              <a:buClr>
                <a:schemeClr val="accent1"/>
              </a:buClr>
            </a:pPr>
            <a:r>
              <a:rPr lang="en-US" sz="2400" b="1" dirty="0" err="1">
                <a:solidFill>
                  <a:schemeClr val="tx1">
                    <a:lumMod val="75000"/>
                    <a:lumOff val="25000"/>
                  </a:schemeClr>
                </a:solidFill>
                <a:latin typeface="Arial Nova" panose="020B0504020202020204" pitchFamily="34" charset="0"/>
              </a:rPr>
              <a:t>Objetivo</a:t>
            </a:r>
            <a:r>
              <a:rPr lang="en-US" sz="2400" b="1" dirty="0">
                <a:solidFill>
                  <a:schemeClr val="tx1">
                    <a:lumMod val="75000"/>
                    <a:lumOff val="25000"/>
                  </a:schemeClr>
                </a:solidFill>
                <a:latin typeface="Arial Nova" panose="020B0504020202020204" pitchFamily="34" charset="0"/>
              </a:rPr>
              <a:t> de la Unidad </a:t>
            </a:r>
            <a:r>
              <a:rPr lang="en-US" sz="2400" b="1" dirty="0" err="1">
                <a:solidFill>
                  <a:schemeClr val="tx1">
                    <a:lumMod val="75000"/>
                    <a:lumOff val="25000"/>
                  </a:schemeClr>
                </a:solidFill>
                <a:latin typeface="Arial Nova" panose="020B0504020202020204" pitchFamily="34" charset="0"/>
              </a:rPr>
              <a:t>Didáctica</a:t>
            </a:r>
            <a:r>
              <a:rPr lang="en-US" sz="2400" b="1" dirty="0">
                <a:solidFill>
                  <a:schemeClr val="tx1">
                    <a:lumMod val="75000"/>
                    <a:lumOff val="25000"/>
                  </a:schemeClr>
                </a:solidFill>
                <a:latin typeface="Arial Nova" panose="020B0504020202020204" pitchFamily="34" charset="0"/>
              </a:rPr>
              <a:t> 01  </a:t>
            </a:r>
          </a:p>
          <a:p>
            <a:pPr marL="342900" indent="-342900" defTabSz="457200">
              <a:spcBef>
                <a:spcPts val="1000"/>
              </a:spcBef>
              <a:buClr>
                <a:schemeClr val="accent1"/>
              </a:buClr>
              <a:buFont typeface="Wingdings 3" charset="2"/>
              <a:buChar char=""/>
            </a:pPr>
            <a:r>
              <a:rPr lang="en-US" sz="2400" b="1" i="1" dirty="0" err="1">
                <a:solidFill>
                  <a:schemeClr val="tx1">
                    <a:lumMod val="75000"/>
                    <a:lumOff val="25000"/>
                  </a:schemeClr>
                </a:solidFill>
                <a:latin typeface="Arial Nova" panose="020B0504020202020204" pitchFamily="34" charset="0"/>
              </a:rPr>
              <a:t>Limpieza</a:t>
            </a:r>
            <a:r>
              <a:rPr lang="en-US" sz="2400" b="1" i="1" dirty="0">
                <a:solidFill>
                  <a:schemeClr val="tx1">
                    <a:lumMod val="75000"/>
                    <a:lumOff val="25000"/>
                  </a:schemeClr>
                </a:solidFill>
                <a:latin typeface="Arial Nova" panose="020B0504020202020204" pitchFamily="34" charset="0"/>
              </a:rPr>
              <a:t> del </a:t>
            </a:r>
            <a:r>
              <a:rPr lang="en-US" sz="2400" b="1" i="1" dirty="0" err="1">
                <a:solidFill>
                  <a:schemeClr val="tx1">
                    <a:lumMod val="75000"/>
                    <a:lumOff val="25000"/>
                  </a:schemeClr>
                </a:solidFill>
                <a:latin typeface="Arial Nova" panose="020B0504020202020204" pitchFamily="34" charset="0"/>
              </a:rPr>
              <a:t>área</a:t>
            </a:r>
            <a:r>
              <a:rPr lang="en-US" sz="2400" b="1" i="1" dirty="0">
                <a:solidFill>
                  <a:schemeClr val="tx1">
                    <a:lumMod val="75000"/>
                    <a:lumOff val="25000"/>
                  </a:schemeClr>
                </a:solidFill>
                <a:latin typeface="Arial Nova" panose="020B0504020202020204" pitchFamily="34" charset="0"/>
              </a:rPr>
              <a:t> de trabajo</a:t>
            </a:r>
            <a:r>
              <a:rPr lang="en-US" sz="2400" dirty="0">
                <a:solidFill>
                  <a:schemeClr val="tx1">
                    <a:lumMod val="75000"/>
                    <a:lumOff val="25000"/>
                  </a:schemeClr>
                </a:solidFill>
                <a:latin typeface="Arial Nova" panose="020B0504020202020204" pitchFamily="34" charset="0"/>
              </a:rPr>
              <a:t>. Al </a:t>
            </a:r>
            <a:r>
              <a:rPr lang="en-US" sz="2400" dirty="0" err="1">
                <a:solidFill>
                  <a:schemeClr val="tx1">
                    <a:lumMod val="75000"/>
                    <a:lumOff val="25000"/>
                  </a:schemeClr>
                </a:solidFill>
                <a:latin typeface="Arial Nova" panose="020B0504020202020204" pitchFamily="34" charset="0"/>
              </a:rPr>
              <a:t>finalizar</a:t>
            </a:r>
            <a:r>
              <a:rPr lang="en-US" sz="2400" dirty="0">
                <a:solidFill>
                  <a:schemeClr val="tx1">
                    <a:lumMod val="75000"/>
                    <a:lumOff val="25000"/>
                  </a:schemeClr>
                </a:solidFill>
                <a:latin typeface="Arial Nova" panose="020B0504020202020204" pitchFamily="34" charset="0"/>
              </a:rPr>
              <a:t> la “Unidad </a:t>
            </a:r>
            <a:r>
              <a:rPr lang="en-US" sz="2400" dirty="0" err="1">
                <a:solidFill>
                  <a:schemeClr val="tx1">
                    <a:lumMod val="75000"/>
                    <a:lumOff val="25000"/>
                  </a:schemeClr>
                </a:solidFill>
                <a:latin typeface="Arial Nova" panose="020B0504020202020204" pitchFamily="34" charset="0"/>
              </a:rPr>
              <a:t>Didáctica</a:t>
            </a:r>
            <a:r>
              <a:rPr lang="en-US" sz="2400" dirty="0">
                <a:solidFill>
                  <a:schemeClr val="tx1">
                    <a:lumMod val="75000"/>
                    <a:lumOff val="25000"/>
                  </a:schemeClr>
                </a:solidFill>
                <a:latin typeface="Arial Nova" panose="020B0504020202020204" pitchFamily="34" charset="0"/>
              </a:rPr>
              <a:t> 01”, los </a:t>
            </a:r>
            <a:r>
              <a:rPr lang="en-US" sz="2400" dirty="0" err="1">
                <a:solidFill>
                  <a:schemeClr val="tx1">
                    <a:lumMod val="75000"/>
                    <a:lumOff val="25000"/>
                  </a:schemeClr>
                </a:solidFill>
                <a:latin typeface="Arial Nova" panose="020B0504020202020204" pitchFamily="34" charset="0"/>
              </a:rPr>
              <a:t>participantes</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serán</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competentes</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en</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Mantener</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limpia</a:t>
            </a:r>
            <a:r>
              <a:rPr lang="en-US" sz="2400" dirty="0">
                <a:solidFill>
                  <a:schemeClr val="tx1">
                    <a:lumMod val="75000"/>
                    <a:lumOff val="25000"/>
                  </a:schemeClr>
                </a:solidFill>
                <a:latin typeface="Arial Nova" panose="020B0504020202020204" pitchFamily="34" charset="0"/>
              </a:rPr>
              <a:t> y </a:t>
            </a:r>
            <a:r>
              <a:rPr lang="en-US" sz="2400" dirty="0" err="1">
                <a:solidFill>
                  <a:schemeClr val="tx1">
                    <a:lumMod val="75000"/>
                    <a:lumOff val="25000"/>
                  </a:schemeClr>
                </a:solidFill>
                <a:latin typeface="Arial Nova" panose="020B0504020202020204" pitchFamily="34" charset="0"/>
              </a:rPr>
              <a:t>ordenada</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su</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área</a:t>
            </a:r>
            <a:r>
              <a:rPr lang="en-US" sz="2400" dirty="0">
                <a:solidFill>
                  <a:schemeClr val="tx1">
                    <a:lumMod val="75000"/>
                    <a:lumOff val="25000"/>
                  </a:schemeClr>
                </a:solidFill>
                <a:latin typeface="Arial Nova" panose="020B0504020202020204" pitchFamily="34" charset="0"/>
              </a:rPr>
              <a:t> de trabajo.</a:t>
            </a:r>
          </a:p>
          <a:p>
            <a:pPr defTabSz="457200">
              <a:spcBef>
                <a:spcPts val="1000"/>
              </a:spcBef>
              <a:buClr>
                <a:schemeClr val="accent1"/>
              </a:buClr>
            </a:pPr>
            <a:r>
              <a:rPr lang="en-US" sz="2400" dirty="0">
                <a:solidFill>
                  <a:schemeClr val="tx1">
                    <a:lumMod val="75000"/>
                    <a:lumOff val="25000"/>
                  </a:schemeClr>
                </a:solidFill>
                <a:latin typeface="Arial Nova" panose="020B0504020202020204" pitchFamily="34" charset="0"/>
              </a:rPr>
              <a:t> </a:t>
            </a:r>
          </a:p>
        </p:txBody>
      </p:sp>
      <p:sp>
        <p:nvSpPr>
          <p:cNvPr id="3" name="TextBox 2">
            <a:extLst>
              <a:ext uri="{FF2B5EF4-FFF2-40B4-BE49-F238E27FC236}">
                <a16:creationId xmlns:a16="http://schemas.microsoft.com/office/drawing/2014/main" id="{C231DEB6-562B-483F-9950-544C6376D164}"/>
              </a:ext>
            </a:extLst>
          </p:cNvPr>
          <p:cNvSpPr txBox="1"/>
          <p:nvPr/>
        </p:nvSpPr>
        <p:spPr>
          <a:xfrm>
            <a:off x="1131300" y="2834973"/>
            <a:ext cx="2625099" cy="830997"/>
          </a:xfrm>
          <a:prstGeom prst="rect">
            <a:avLst/>
          </a:prstGeom>
          <a:noFill/>
        </p:spPr>
        <p:txBody>
          <a:bodyPr wrap="square" rtlCol="0">
            <a:spAutoFit/>
          </a:bodyPr>
          <a:lstStyle/>
          <a:p>
            <a:pPr algn="ctr" defTabSz="457200">
              <a:spcBef>
                <a:spcPts val="1000"/>
              </a:spcBef>
              <a:buClr>
                <a:schemeClr val="accent1"/>
              </a:buClr>
            </a:pPr>
            <a:r>
              <a:rPr lang="en-US" sz="2400" b="1" dirty="0">
                <a:solidFill>
                  <a:schemeClr val="bg1"/>
                </a:solidFill>
                <a:latin typeface="Arial Nova" panose="020B0504020202020204" pitchFamily="34" charset="0"/>
              </a:rPr>
              <a:t>OBJETIVOS DEL MODULO 01-01 </a:t>
            </a:r>
          </a:p>
        </p:txBody>
      </p:sp>
    </p:spTree>
    <p:extLst>
      <p:ext uri="{BB962C8B-B14F-4D97-AF65-F5344CB8AC3E}">
        <p14:creationId xmlns:p14="http://schemas.microsoft.com/office/powerpoint/2010/main" val="21438039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8"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9"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0"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1"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2"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3"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4"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5"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6"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7"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8"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19"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1" name="Group 20">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2"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3"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4"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5"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6"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7"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8"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29"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0"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1"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2"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3"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5" name="Rectangle 34">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7"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39" name="Rectangle 38">
            <a:extLst>
              <a:ext uri="{FF2B5EF4-FFF2-40B4-BE49-F238E27FC236}">
                <a16:creationId xmlns:a16="http://schemas.microsoft.com/office/drawing/2014/main" id="{19FE08D8-CEA0-461E-870A-02CD15D9B9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11">
            <a:extLst>
              <a:ext uri="{FF2B5EF4-FFF2-40B4-BE49-F238E27FC236}">
                <a16:creationId xmlns:a16="http://schemas.microsoft.com/office/drawing/2014/main" id="{2B982904-A46E-41DF-BA98-61E2300C7D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43" name="Rectangle 42">
            <a:extLst>
              <a:ext uri="{FF2B5EF4-FFF2-40B4-BE49-F238E27FC236}">
                <a16:creationId xmlns:a16="http://schemas.microsoft.com/office/drawing/2014/main" id="{27018161-547E-48F7-A0D9-272C9EA5B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ángulo 1"/>
          <p:cNvSpPr/>
          <p:nvPr/>
        </p:nvSpPr>
        <p:spPr>
          <a:xfrm>
            <a:off x="4706578" y="589722"/>
            <a:ext cx="6798033" cy="5321500"/>
          </a:xfrm>
          <a:prstGeom prst="rect">
            <a:avLst/>
          </a:prstGeom>
        </p:spPr>
        <p:txBody>
          <a:bodyPr vert="horz" lIns="91440" tIns="45720" rIns="91440" bIns="45720" rtlCol="0" anchor="ctr">
            <a:normAutofit/>
          </a:bodyPr>
          <a:lstStyle/>
          <a:p>
            <a:pPr defTabSz="457200">
              <a:spcBef>
                <a:spcPts val="1000"/>
              </a:spcBef>
              <a:buClr>
                <a:schemeClr val="accent1"/>
              </a:buClr>
            </a:pPr>
            <a:r>
              <a:rPr lang="en-US" sz="2400" b="1" dirty="0" err="1">
                <a:solidFill>
                  <a:schemeClr val="tx1">
                    <a:lumMod val="75000"/>
                    <a:lumOff val="25000"/>
                  </a:schemeClr>
                </a:solidFill>
                <a:latin typeface="Arial Nova" panose="020B0504020202020204" pitchFamily="34" charset="0"/>
              </a:rPr>
              <a:t>Objetivo</a:t>
            </a:r>
            <a:r>
              <a:rPr lang="en-US" sz="2400" b="1" dirty="0">
                <a:solidFill>
                  <a:schemeClr val="tx1">
                    <a:lumMod val="75000"/>
                    <a:lumOff val="25000"/>
                  </a:schemeClr>
                </a:solidFill>
                <a:latin typeface="Arial Nova" panose="020B0504020202020204" pitchFamily="34" charset="0"/>
              </a:rPr>
              <a:t> de la Unidad </a:t>
            </a:r>
            <a:r>
              <a:rPr lang="en-US" sz="2400" b="1" dirty="0" err="1">
                <a:solidFill>
                  <a:schemeClr val="tx1">
                    <a:lumMod val="75000"/>
                    <a:lumOff val="25000"/>
                  </a:schemeClr>
                </a:solidFill>
                <a:latin typeface="Arial Nova" panose="020B0504020202020204" pitchFamily="34" charset="0"/>
              </a:rPr>
              <a:t>Didáctica</a:t>
            </a:r>
            <a:r>
              <a:rPr lang="en-US" sz="2400" b="1" dirty="0">
                <a:solidFill>
                  <a:schemeClr val="tx1">
                    <a:lumMod val="75000"/>
                    <a:lumOff val="25000"/>
                  </a:schemeClr>
                </a:solidFill>
                <a:latin typeface="Arial Nova" panose="020B0504020202020204" pitchFamily="34" charset="0"/>
              </a:rPr>
              <a:t> 02  </a:t>
            </a:r>
          </a:p>
          <a:p>
            <a:pPr marL="342900" indent="-342900" defTabSz="457200">
              <a:spcBef>
                <a:spcPts val="1000"/>
              </a:spcBef>
              <a:buClr>
                <a:schemeClr val="accent1"/>
              </a:buClr>
              <a:buFont typeface="Wingdings 3" charset="2"/>
              <a:buChar char=""/>
            </a:pPr>
            <a:r>
              <a:rPr lang="en-US" sz="2400" b="1" i="1" dirty="0" err="1">
                <a:solidFill>
                  <a:schemeClr val="tx1">
                    <a:lumMod val="75000"/>
                    <a:lumOff val="25000"/>
                  </a:schemeClr>
                </a:solidFill>
                <a:latin typeface="Arial Nova" panose="020B0504020202020204" pitchFamily="34" charset="0"/>
              </a:rPr>
              <a:t>Inserción</a:t>
            </a:r>
            <a:r>
              <a:rPr lang="en-US" sz="2400" b="1" i="1" dirty="0">
                <a:solidFill>
                  <a:schemeClr val="tx1">
                    <a:lumMod val="75000"/>
                    <a:lumOff val="25000"/>
                  </a:schemeClr>
                </a:solidFill>
                <a:latin typeface="Arial Nova" panose="020B0504020202020204" pitchFamily="34" charset="0"/>
              </a:rPr>
              <a:t> </a:t>
            </a:r>
            <a:r>
              <a:rPr lang="en-US" sz="2400" b="1" i="1" dirty="0" err="1">
                <a:solidFill>
                  <a:schemeClr val="tx1">
                    <a:lumMod val="75000"/>
                    <a:lumOff val="25000"/>
                  </a:schemeClr>
                </a:solidFill>
                <a:latin typeface="Arial Nova" panose="020B0504020202020204" pitchFamily="34" charset="0"/>
              </a:rPr>
              <a:t>laboral</a:t>
            </a:r>
            <a:r>
              <a:rPr lang="en-US" sz="2400" b="1" i="1" dirty="0">
                <a:solidFill>
                  <a:schemeClr val="tx1">
                    <a:lumMod val="75000"/>
                    <a:lumOff val="25000"/>
                  </a:schemeClr>
                </a:solidFill>
                <a:latin typeface="Arial Nova" panose="020B0504020202020204" pitchFamily="34" charset="0"/>
              </a:rPr>
              <a:t>. </a:t>
            </a:r>
            <a:r>
              <a:rPr lang="en-US" sz="2400" dirty="0">
                <a:solidFill>
                  <a:schemeClr val="tx1">
                    <a:lumMod val="75000"/>
                    <a:lumOff val="25000"/>
                  </a:schemeClr>
                </a:solidFill>
                <a:latin typeface="Arial Nova" panose="020B0504020202020204" pitchFamily="34" charset="0"/>
              </a:rPr>
              <a:t>Al </a:t>
            </a:r>
            <a:r>
              <a:rPr lang="en-US" sz="2400" dirty="0" err="1">
                <a:solidFill>
                  <a:schemeClr val="tx1">
                    <a:lumMod val="75000"/>
                    <a:lumOff val="25000"/>
                  </a:schemeClr>
                </a:solidFill>
                <a:latin typeface="Arial Nova" panose="020B0504020202020204" pitchFamily="34" charset="0"/>
              </a:rPr>
              <a:t>terminar</a:t>
            </a:r>
            <a:r>
              <a:rPr lang="en-US" sz="2400" dirty="0">
                <a:solidFill>
                  <a:schemeClr val="tx1">
                    <a:lumMod val="75000"/>
                    <a:lumOff val="25000"/>
                  </a:schemeClr>
                </a:solidFill>
                <a:latin typeface="Arial Nova" panose="020B0504020202020204" pitchFamily="34" charset="0"/>
              </a:rPr>
              <a:t> con </a:t>
            </a:r>
            <a:r>
              <a:rPr lang="en-US" sz="2400" dirty="0" err="1">
                <a:solidFill>
                  <a:schemeClr val="tx1">
                    <a:lumMod val="75000"/>
                    <a:lumOff val="25000"/>
                  </a:schemeClr>
                </a:solidFill>
                <a:latin typeface="Arial Nova" panose="020B0504020202020204" pitchFamily="34" charset="0"/>
              </a:rPr>
              <a:t>exito</a:t>
            </a:r>
            <a:r>
              <a:rPr lang="en-US" sz="2400" dirty="0">
                <a:solidFill>
                  <a:schemeClr val="tx1">
                    <a:lumMod val="75000"/>
                    <a:lumOff val="25000"/>
                  </a:schemeClr>
                </a:solidFill>
                <a:latin typeface="Arial Nova" panose="020B0504020202020204" pitchFamily="34" charset="0"/>
              </a:rPr>
              <a:t> la “Unidad </a:t>
            </a:r>
            <a:r>
              <a:rPr lang="en-US" sz="2400" dirty="0" err="1">
                <a:solidFill>
                  <a:schemeClr val="tx1">
                    <a:lumMod val="75000"/>
                    <a:lumOff val="25000"/>
                  </a:schemeClr>
                </a:solidFill>
                <a:latin typeface="Arial Nova" panose="020B0504020202020204" pitchFamily="34" charset="0"/>
              </a:rPr>
              <a:t>Didáctica</a:t>
            </a:r>
            <a:r>
              <a:rPr lang="en-US" sz="2400" dirty="0">
                <a:solidFill>
                  <a:schemeClr val="tx1">
                    <a:lumMod val="75000"/>
                    <a:lumOff val="25000"/>
                  </a:schemeClr>
                </a:solidFill>
                <a:latin typeface="Arial Nova" panose="020B0504020202020204" pitchFamily="34" charset="0"/>
              </a:rPr>
              <a:t> 02”, el </a:t>
            </a:r>
            <a:r>
              <a:rPr lang="en-US" sz="2400" dirty="0" err="1">
                <a:solidFill>
                  <a:schemeClr val="tx1">
                    <a:lumMod val="75000"/>
                    <a:lumOff val="25000"/>
                  </a:schemeClr>
                </a:solidFill>
                <a:latin typeface="Arial Nova" panose="020B0504020202020204" pitchFamily="34" charset="0"/>
              </a:rPr>
              <a:t>aprendiz</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podra</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identificar</a:t>
            </a:r>
            <a:r>
              <a:rPr lang="en-US" sz="2400" dirty="0">
                <a:solidFill>
                  <a:schemeClr val="tx1">
                    <a:lumMod val="75000"/>
                    <a:lumOff val="25000"/>
                  </a:schemeClr>
                </a:solidFill>
                <a:latin typeface="Arial Nova" panose="020B0504020202020204" pitchFamily="34" charset="0"/>
              </a:rPr>
              <a:t> las </a:t>
            </a:r>
            <a:r>
              <a:rPr lang="en-US" sz="2400" dirty="0" err="1">
                <a:solidFill>
                  <a:schemeClr val="tx1">
                    <a:lumMod val="75000"/>
                    <a:lumOff val="25000"/>
                  </a:schemeClr>
                </a:solidFill>
                <a:latin typeface="Arial Nova" panose="020B0504020202020204" pitchFamily="34" charset="0"/>
              </a:rPr>
              <a:t>actitudes</a:t>
            </a:r>
            <a:r>
              <a:rPr lang="en-US" sz="2400" dirty="0">
                <a:solidFill>
                  <a:schemeClr val="tx1">
                    <a:lumMod val="75000"/>
                    <a:lumOff val="25000"/>
                  </a:schemeClr>
                </a:solidFill>
                <a:latin typeface="Arial Nova" panose="020B0504020202020204" pitchFamily="34" charset="0"/>
              </a:rPr>
              <a:t> y </a:t>
            </a:r>
            <a:r>
              <a:rPr lang="en-US" sz="2400" dirty="0" err="1">
                <a:solidFill>
                  <a:schemeClr val="tx1">
                    <a:lumMod val="75000"/>
                    <a:lumOff val="25000"/>
                  </a:schemeClr>
                </a:solidFill>
                <a:latin typeface="Arial Nova" panose="020B0504020202020204" pitchFamily="34" charset="0"/>
              </a:rPr>
              <a:t>habilidades</a:t>
            </a:r>
            <a:r>
              <a:rPr lang="en-US" sz="2400" dirty="0">
                <a:solidFill>
                  <a:schemeClr val="tx1">
                    <a:lumMod val="75000"/>
                    <a:lumOff val="25000"/>
                  </a:schemeClr>
                </a:solidFill>
                <a:latin typeface="Arial Nova" panose="020B0504020202020204" pitchFamily="34" charset="0"/>
              </a:rPr>
              <a:t> socio-</a:t>
            </a:r>
            <a:r>
              <a:rPr lang="en-US" sz="2400" dirty="0" err="1">
                <a:solidFill>
                  <a:schemeClr val="tx1">
                    <a:lumMod val="75000"/>
                    <a:lumOff val="25000"/>
                  </a:schemeClr>
                </a:solidFill>
                <a:latin typeface="Arial Nova" panose="020B0504020202020204" pitchFamily="34" charset="0"/>
              </a:rPr>
              <a:t>laborales</a:t>
            </a:r>
            <a:r>
              <a:rPr lang="en-US" sz="2400" dirty="0">
                <a:solidFill>
                  <a:schemeClr val="tx1">
                    <a:lumMod val="75000"/>
                    <a:lumOff val="25000"/>
                  </a:schemeClr>
                </a:solidFill>
                <a:latin typeface="Arial Nova" panose="020B0504020202020204" pitchFamily="34" charset="0"/>
              </a:rPr>
              <a:t> que </a:t>
            </a:r>
            <a:r>
              <a:rPr lang="en-US" sz="2400" dirty="0" err="1">
                <a:solidFill>
                  <a:schemeClr val="tx1">
                    <a:lumMod val="75000"/>
                    <a:lumOff val="25000"/>
                  </a:schemeClr>
                </a:solidFill>
                <a:latin typeface="Arial Nova" panose="020B0504020202020204" pitchFamily="34" charset="0"/>
              </a:rPr>
              <a:t>permitan</a:t>
            </a:r>
            <a:r>
              <a:rPr lang="en-US" sz="2400" dirty="0">
                <a:solidFill>
                  <a:schemeClr val="tx1">
                    <a:lumMod val="75000"/>
                    <a:lumOff val="25000"/>
                  </a:schemeClr>
                </a:solidFill>
                <a:latin typeface="Arial Nova" panose="020B0504020202020204" pitchFamily="34" charset="0"/>
              </a:rPr>
              <a:t> la </a:t>
            </a:r>
            <a:r>
              <a:rPr lang="en-US" sz="2400" dirty="0" err="1">
                <a:solidFill>
                  <a:schemeClr val="tx1">
                    <a:lumMod val="75000"/>
                    <a:lumOff val="25000"/>
                  </a:schemeClr>
                </a:solidFill>
                <a:latin typeface="Arial Nova" panose="020B0504020202020204" pitchFamily="34" charset="0"/>
              </a:rPr>
              <a:t>obtención</a:t>
            </a:r>
            <a:r>
              <a:rPr lang="en-US" sz="2400" dirty="0">
                <a:solidFill>
                  <a:schemeClr val="tx1">
                    <a:lumMod val="75000"/>
                    <a:lumOff val="25000"/>
                  </a:schemeClr>
                </a:solidFill>
                <a:latin typeface="Arial Nova" panose="020B0504020202020204" pitchFamily="34" charset="0"/>
              </a:rPr>
              <a:t> y </a:t>
            </a:r>
            <a:r>
              <a:rPr lang="en-US" sz="2400" dirty="0" err="1">
                <a:solidFill>
                  <a:schemeClr val="tx1">
                    <a:lumMod val="75000"/>
                    <a:lumOff val="25000"/>
                  </a:schemeClr>
                </a:solidFill>
                <a:latin typeface="Arial Nova" panose="020B0504020202020204" pitchFamily="34" charset="0"/>
              </a:rPr>
              <a:t>conservación</a:t>
            </a:r>
            <a:r>
              <a:rPr lang="en-US" sz="2400" dirty="0">
                <a:solidFill>
                  <a:schemeClr val="tx1">
                    <a:lumMod val="75000"/>
                    <a:lumOff val="25000"/>
                  </a:schemeClr>
                </a:solidFill>
                <a:latin typeface="Arial Nova" panose="020B0504020202020204" pitchFamily="34" charset="0"/>
              </a:rPr>
              <a:t> de un </a:t>
            </a:r>
            <a:r>
              <a:rPr lang="en-US" sz="2400" dirty="0" err="1">
                <a:solidFill>
                  <a:schemeClr val="tx1">
                    <a:lumMod val="75000"/>
                    <a:lumOff val="25000"/>
                  </a:schemeClr>
                </a:solidFill>
                <a:latin typeface="Arial Nova" panose="020B0504020202020204" pitchFamily="34" charset="0"/>
              </a:rPr>
              <a:t>empleo</a:t>
            </a:r>
            <a:r>
              <a:rPr lang="en-US" sz="2400" dirty="0">
                <a:solidFill>
                  <a:schemeClr val="tx1">
                    <a:lumMod val="75000"/>
                    <a:lumOff val="25000"/>
                  </a:schemeClr>
                </a:solidFill>
                <a:latin typeface="Arial Nova" panose="020B0504020202020204" pitchFamily="34" charset="0"/>
              </a:rPr>
              <a:t> a </a:t>
            </a:r>
            <a:r>
              <a:rPr lang="en-US" sz="2400" dirty="0" err="1">
                <a:solidFill>
                  <a:schemeClr val="tx1">
                    <a:lumMod val="75000"/>
                    <a:lumOff val="25000"/>
                  </a:schemeClr>
                </a:solidFill>
                <a:latin typeface="Arial Nova" panose="020B0504020202020204" pitchFamily="34" charset="0"/>
              </a:rPr>
              <a:t>través</a:t>
            </a:r>
            <a:r>
              <a:rPr lang="en-US" sz="2400" dirty="0">
                <a:solidFill>
                  <a:schemeClr val="tx1">
                    <a:lumMod val="75000"/>
                    <a:lumOff val="25000"/>
                  </a:schemeClr>
                </a:solidFill>
                <a:latin typeface="Arial Nova" panose="020B0504020202020204" pitchFamily="34" charset="0"/>
              </a:rPr>
              <a:t> del </a:t>
            </a:r>
            <a:r>
              <a:rPr lang="en-US" sz="2400" dirty="0" err="1">
                <a:solidFill>
                  <a:schemeClr val="tx1">
                    <a:lumMod val="75000"/>
                    <a:lumOff val="25000"/>
                  </a:schemeClr>
                </a:solidFill>
                <a:latin typeface="Arial Nova" panose="020B0504020202020204" pitchFamily="34" charset="0"/>
              </a:rPr>
              <a:t>establecimiento</a:t>
            </a:r>
            <a:r>
              <a:rPr lang="en-US" sz="2400" dirty="0">
                <a:solidFill>
                  <a:schemeClr val="tx1">
                    <a:lumMod val="75000"/>
                    <a:lumOff val="25000"/>
                  </a:schemeClr>
                </a:solidFill>
                <a:latin typeface="Arial Nova" panose="020B0504020202020204" pitchFamily="34" charset="0"/>
              </a:rPr>
              <a:t> de una </a:t>
            </a:r>
            <a:r>
              <a:rPr lang="en-US" sz="2400" dirty="0" err="1">
                <a:solidFill>
                  <a:schemeClr val="tx1">
                    <a:lumMod val="75000"/>
                    <a:lumOff val="25000"/>
                  </a:schemeClr>
                </a:solidFill>
                <a:latin typeface="Arial Nova" panose="020B0504020202020204" pitchFamily="34" charset="0"/>
              </a:rPr>
              <a:t>mejor</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convivencia</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en</a:t>
            </a:r>
            <a:r>
              <a:rPr lang="en-US" sz="2400" dirty="0">
                <a:solidFill>
                  <a:schemeClr val="tx1">
                    <a:lumMod val="75000"/>
                    <a:lumOff val="25000"/>
                  </a:schemeClr>
                </a:solidFill>
                <a:latin typeface="Arial Nova" panose="020B0504020202020204" pitchFamily="34" charset="0"/>
              </a:rPr>
              <a:t> el </a:t>
            </a:r>
            <a:r>
              <a:rPr lang="en-US" sz="2400" dirty="0" err="1">
                <a:solidFill>
                  <a:schemeClr val="tx1">
                    <a:lumMod val="75000"/>
                    <a:lumOff val="25000"/>
                  </a:schemeClr>
                </a:solidFill>
                <a:latin typeface="Arial Nova" panose="020B0504020202020204" pitchFamily="34" charset="0"/>
              </a:rPr>
              <a:t>ámbito</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laboral</a:t>
            </a:r>
            <a:r>
              <a:rPr lang="en-US" sz="2400" dirty="0">
                <a:solidFill>
                  <a:schemeClr val="tx1">
                    <a:lumMod val="75000"/>
                    <a:lumOff val="25000"/>
                  </a:schemeClr>
                </a:solidFill>
                <a:latin typeface="Arial Nova" panose="020B0504020202020204" pitchFamily="34" charset="0"/>
              </a:rPr>
              <a:t>. </a:t>
            </a:r>
          </a:p>
        </p:txBody>
      </p:sp>
      <p:sp>
        <p:nvSpPr>
          <p:cNvPr id="3" name="TextBox 2">
            <a:extLst>
              <a:ext uri="{FF2B5EF4-FFF2-40B4-BE49-F238E27FC236}">
                <a16:creationId xmlns:a16="http://schemas.microsoft.com/office/drawing/2014/main" id="{C231DEB6-562B-483F-9950-544C6376D164}"/>
              </a:ext>
            </a:extLst>
          </p:cNvPr>
          <p:cNvSpPr txBox="1"/>
          <p:nvPr/>
        </p:nvSpPr>
        <p:spPr>
          <a:xfrm>
            <a:off x="1131300" y="2834973"/>
            <a:ext cx="2625099" cy="830997"/>
          </a:xfrm>
          <a:prstGeom prst="rect">
            <a:avLst/>
          </a:prstGeom>
          <a:noFill/>
        </p:spPr>
        <p:txBody>
          <a:bodyPr wrap="square" rtlCol="0">
            <a:spAutoFit/>
          </a:bodyPr>
          <a:lstStyle/>
          <a:p>
            <a:pPr algn="ctr" defTabSz="457200">
              <a:spcBef>
                <a:spcPts val="1000"/>
              </a:spcBef>
              <a:buClr>
                <a:schemeClr val="accent1"/>
              </a:buClr>
            </a:pPr>
            <a:r>
              <a:rPr lang="en-US" sz="2400" b="1" dirty="0">
                <a:solidFill>
                  <a:schemeClr val="bg1"/>
                </a:solidFill>
                <a:latin typeface="Arial Nova" panose="020B0504020202020204" pitchFamily="34" charset="0"/>
              </a:rPr>
              <a:t>OBJETIVOS DEL MODULO 01-02 </a:t>
            </a:r>
          </a:p>
        </p:txBody>
      </p:sp>
    </p:spTree>
    <p:extLst>
      <p:ext uri="{BB962C8B-B14F-4D97-AF65-F5344CB8AC3E}">
        <p14:creationId xmlns:p14="http://schemas.microsoft.com/office/powerpoint/2010/main" val="24071267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8"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9"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0"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1"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2"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3"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4"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5"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6"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7"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8"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19"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1" name="Group 20">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2"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3"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4"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5"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6"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7"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8"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29"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0"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1"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2"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3"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5" name="Rectangle 34">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7"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39" name="Rectangle 38">
            <a:extLst>
              <a:ext uri="{FF2B5EF4-FFF2-40B4-BE49-F238E27FC236}">
                <a16:creationId xmlns:a16="http://schemas.microsoft.com/office/drawing/2014/main" id="{19FE08D8-CEA0-461E-870A-02CD15D9B9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11">
            <a:extLst>
              <a:ext uri="{FF2B5EF4-FFF2-40B4-BE49-F238E27FC236}">
                <a16:creationId xmlns:a16="http://schemas.microsoft.com/office/drawing/2014/main" id="{2B982904-A46E-41DF-BA98-61E2300C7D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43" name="Rectangle 42">
            <a:extLst>
              <a:ext uri="{FF2B5EF4-FFF2-40B4-BE49-F238E27FC236}">
                <a16:creationId xmlns:a16="http://schemas.microsoft.com/office/drawing/2014/main" id="{27018161-547E-48F7-A0D9-272C9EA5B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ángulo 1"/>
          <p:cNvSpPr/>
          <p:nvPr/>
        </p:nvSpPr>
        <p:spPr>
          <a:xfrm>
            <a:off x="4706578" y="589722"/>
            <a:ext cx="6798033" cy="5321500"/>
          </a:xfrm>
          <a:prstGeom prst="rect">
            <a:avLst/>
          </a:prstGeom>
        </p:spPr>
        <p:txBody>
          <a:bodyPr vert="horz" lIns="91440" tIns="45720" rIns="91440" bIns="45720" rtlCol="0" anchor="ctr">
            <a:normAutofit/>
          </a:bodyPr>
          <a:lstStyle/>
          <a:p>
            <a:pPr defTabSz="457200">
              <a:spcBef>
                <a:spcPts val="1000"/>
              </a:spcBef>
              <a:buClr>
                <a:schemeClr val="accent1"/>
              </a:buClr>
            </a:pPr>
            <a:r>
              <a:rPr lang="en-US" sz="2400" b="1" dirty="0" err="1">
                <a:solidFill>
                  <a:schemeClr val="tx1">
                    <a:lumMod val="75000"/>
                    <a:lumOff val="25000"/>
                  </a:schemeClr>
                </a:solidFill>
                <a:latin typeface="Arial Nova" panose="020B0504020202020204" pitchFamily="34" charset="0"/>
              </a:rPr>
              <a:t>Objetivo</a:t>
            </a:r>
            <a:r>
              <a:rPr lang="en-US" sz="2400" b="1" dirty="0">
                <a:solidFill>
                  <a:schemeClr val="tx1">
                    <a:lumMod val="75000"/>
                    <a:lumOff val="25000"/>
                  </a:schemeClr>
                </a:solidFill>
                <a:latin typeface="Arial Nova" panose="020B0504020202020204" pitchFamily="34" charset="0"/>
              </a:rPr>
              <a:t> de la Unidad </a:t>
            </a:r>
            <a:r>
              <a:rPr lang="en-US" sz="2400" b="1" dirty="0" err="1">
                <a:solidFill>
                  <a:schemeClr val="tx1">
                    <a:lumMod val="75000"/>
                    <a:lumOff val="25000"/>
                  </a:schemeClr>
                </a:solidFill>
                <a:latin typeface="Arial Nova" panose="020B0504020202020204" pitchFamily="34" charset="0"/>
              </a:rPr>
              <a:t>Didáctica</a:t>
            </a:r>
            <a:r>
              <a:rPr lang="en-US" sz="2400" b="1" dirty="0">
                <a:solidFill>
                  <a:schemeClr val="tx1">
                    <a:lumMod val="75000"/>
                    <a:lumOff val="25000"/>
                  </a:schemeClr>
                </a:solidFill>
                <a:latin typeface="Arial Nova" panose="020B0504020202020204" pitchFamily="34" charset="0"/>
              </a:rPr>
              <a:t> 03  </a:t>
            </a:r>
          </a:p>
          <a:p>
            <a:pPr marL="342900" indent="-342900" defTabSz="457200">
              <a:spcBef>
                <a:spcPts val="1000"/>
              </a:spcBef>
              <a:buClr>
                <a:schemeClr val="accent1"/>
              </a:buClr>
              <a:buFont typeface="Wingdings 3" charset="2"/>
              <a:buChar char=""/>
            </a:pPr>
            <a:r>
              <a:rPr lang="es-HN" sz="2400" b="1" i="1" dirty="0">
                <a:latin typeface="Arial Nova" panose="020B0504020202020204" pitchFamily="34" charset="0"/>
              </a:rPr>
              <a:t>El mercado de ventas</a:t>
            </a:r>
            <a:r>
              <a:rPr lang="en-US" sz="2400" b="1" i="1" dirty="0">
                <a:solidFill>
                  <a:schemeClr val="tx1">
                    <a:lumMod val="75000"/>
                    <a:lumOff val="25000"/>
                  </a:schemeClr>
                </a:solidFill>
                <a:latin typeface="Arial Nova" panose="020B0504020202020204" pitchFamily="34" charset="0"/>
              </a:rPr>
              <a:t>. </a:t>
            </a:r>
            <a:r>
              <a:rPr lang="en-US" sz="2400" dirty="0">
                <a:solidFill>
                  <a:schemeClr val="tx1">
                    <a:lumMod val="75000"/>
                    <a:lumOff val="25000"/>
                  </a:schemeClr>
                </a:solidFill>
                <a:latin typeface="Arial Nova" panose="020B0504020202020204" pitchFamily="34" charset="0"/>
              </a:rPr>
              <a:t>Al </a:t>
            </a:r>
            <a:r>
              <a:rPr lang="en-US" sz="2400" dirty="0" err="1">
                <a:solidFill>
                  <a:schemeClr val="tx1">
                    <a:lumMod val="75000"/>
                    <a:lumOff val="25000"/>
                  </a:schemeClr>
                </a:solidFill>
                <a:latin typeface="Arial Nova" panose="020B0504020202020204" pitchFamily="34" charset="0"/>
              </a:rPr>
              <a:t>cumplir</a:t>
            </a:r>
            <a:r>
              <a:rPr lang="en-US" sz="2400" dirty="0">
                <a:solidFill>
                  <a:schemeClr val="tx1">
                    <a:lumMod val="75000"/>
                    <a:lumOff val="25000"/>
                  </a:schemeClr>
                </a:solidFill>
                <a:latin typeface="Arial Nova" panose="020B0504020202020204" pitchFamily="34" charset="0"/>
              </a:rPr>
              <a:t> la “Unidad </a:t>
            </a:r>
            <a:r>
              <a:rPr lang="en-US" sz="2400" dirty="0" err="1">
                <a:solidFill>
                  <a:schemeClr val="tx1">
                    <a:lumMod val="75000"/>
                    <a:lumOff val="25000"/>
                  </a:schemeClr>
                </a:solidFill>
                <a:latin typeface="Arial Nova" panose="020B0504020202020204" pitchFamily="34" charset="0"/>
              </a:rPr>
              <a:t>Didáctica</a:t>
            </a:r>
            <a:r>
              <a:rPr lang="en-US" sz="2400" dirty="0">
                <a:solidFill>
                  <a:schemeClr val="tx1">
                    <a:lumMod val="75000"/>
                    <a:lumOff val="25000"/>
                  </a:schemeClr>
                </a:solidFill>
                <a:latin typeface="Arial Nova" panose="020B0504020202020204" pitchFamily="34" charset="0"/>
              </a:rPr>
              <a:t> 02”, </a:t>
            </a:r>
            <a:r>
              <a:rPr lang="es-HN" sz="2400" dirty="0">
                <a:latin typeface="Arial Nova" panose="020B0504020202020204" pitchFamily="34" charset="0"/>
              </a:rPr>
              <a:t>los participantes podrán investigar el mercado de ventas analizando las exigencias del mismo.</a:t>
            </a:r>
          </a:p>
          <a:p>
            <a:pPr marL="342900" indent="-342900" defTabSz="457200">
              <a:spcBef>
                <a:spcPts val="1000"/>
              </a:spcBef>
              <a:buClr>
                <a:schemeClr val="accent1"/>
              </a:buClr>
              <a:buFont typeface="Wingdings 3" charset="2"/>
              <a:buChar char=""/>
            </a:pPr>
            <a:endParaRPr lang="en-US" sz="2400" dirty="0">
              <a:solidFill>
                <a:schemeClr val="tx1">
                  <a:lumMod val="75000"/>
                  <a:lumOff val="25000"/>
                </a:schemeClr>
              </a:solidFill>
              <a:latin typeface="Arial Nova" panose="020B0504020202020204" pitchFamily="34" charset="0"/>
            </a:endParaRPr>
          </a:p>
        </p:txBody>
      </p:sp>
      <p:sp>
        <p:nvSpPr>
          <p:cNvPr id="3" name="TextBox 2">
            <a:extLst>
              <a:ext uri="{FF2B5EF4-FFF2-40B4-BE49-F238E27FC236}">
                <a16:creationId xmlns:a16="http://schemas.microsoft.com/office/drawing/2014/main" id="{C231DEB6-562B-483F-9950-544C6376D164}"/>
              </a:ext>
            </a:extLst>
          </p:cNvPr>
          <p:cNvSpPr txBox="1"/>
          <p:nvPr/>
        </p:nvSpPr>
        <p:spPr>
          <a:xfrm>
            <a:off x="1131300" y="2834973"/>
            <a:ext cx="2625099" cy="830997"/>
          </a:xfrm>
          <a:prstGeom prst="rect">
            <a:avLst/>
          </a:prstGeom>
          <a:noFill/>
        </p:spPr>
        <p:txBody>
          <a:bodyPr wrap="square" rtlCol="0">
            <a:spAutoFit/>
          </a:bodyPr>
          <a:lstStyle/>
          <a:p>
            <a:pPr algn="ctr" defTabSz="457200">
              <a:spcBef>
                <a:spcPts val="1000"/>
              </a:spcBef>
              <a:buClr>
                <a:schemeClr val="accent1"/>
              </a:buClr>
            </a:pPr>
            <a:r>
              <a:rPr lang="en-US" sz="2400" b="1" dirty="0">
                <a:solidFill>
                  <a:schemeClr val="bg1"/>
                </a:solidFill>
                <a:latin typeface="Arial Nova" panose="020B0504020202020204" pitchFamily="34" charset="0"/>
              </a:rPr>
              <a:t>OBJETIVOS DEL MODULO 01-03 </a:t>
            </a:r>
          </a:p>
        </p:txBody>
      </p:sp>
    </p:spTree>
    <p:extLst>
      <p:ext uri="{BB962C8B-B14F-4D97-AF65-F5344CB8AC3E}">
        <p14:creationId xmlns:p14="http://schemas.microsoft.com/office/powerpoint/2010/main" val="18631589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8"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9"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0"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1"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2"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3"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4"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5"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6"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7"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8"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19"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1" name="Group 20">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2"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3"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4"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5"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6"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7"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8"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29"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0"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1"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2"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3"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5" name="Rectangle 34">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7"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39" name="Rectangle 38">
            <a:extLst>
              <a:ext uri="{FF2B5EF4-FFF2-40B4-BE49-F238E27FC236}">
                <a16:creationId xmlns:a16="http://schemas.microsoft.com/office/drawing/2014/main" id="{19FE08D8-CEA0-461E-870A-02CD15D9B9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11">
            <a:extLst>
              <a:ext uri="{FF2B5EF4-FFF2-40B4-BE49-F238E27FC236}">
                <a16:creationId xmlns:a16="http://schemas.microsoft.com/office/drawing/2014/main" id="{2B982904-A46E-41DF-BA98-61E2300C7D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43" name="Rectangle 42">
            <a:extLst>
              <a:ext uri="{FF2B5EF4-FFF2-40B4-BE49-F238E27FC236}">
                <a16:creationId xmlns:a16="http://schemas.microsoft.com/office/drawing/2014/main" id="{27018161-547E-48F7-A0D9-272C9EA5B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ángulo 1"/>
          <p:cNvSpPr/>
          <p:nvPr/>
        </p:nvSpPr>
        <p:spPr>
          <a:xfrm>
            <a:off x="4706578" y="589722"/>
            <a:ext cx="6798033" cy="5321500"/>
          </a:xfrm>
          <a:prstGeom prst="rect">
            <a:avLst/>
          </a:prstGeom>
        </p:spPr>
        <p:txBody>
          <a:bodyPr vert="horz" lIns="91440" tIns="45720" rIns="91440" bIns="45720" rtlCol="0" anchor="ctr">
            <a:normAutofit/>
          </a:bodyPr>
          <a:lstStyle/>
          <a:p>
            <a:pPr defTabSz="457200">
              <a:spcBef>
                <a:spcPts val="1000"/>
              </a:spcBef>
              <a:buClr>
                <a:schemeClr val="accent1"/>
              </a:buClr>
            </a:pPr>
            <a:r>
              <a:rPr lang="en-US" sz="2400" b="1" dirty="0" err="1">
                <a:solidFill>
                  <a:schemeClr val="tx1">
                    <a:lumMod val="75000"/>
                    <a:lumOff val="25000"/>
                  </a:schemeClr>
                </a:solidFill>
                <a:latin typeface="Arial Nova" panose="020B0504020202020204" pitchFamily="34" charset="0"/>
              </a:rPr>
              <a:t>Objetivo</a:t>
            </a:r>
            <a:r>
              <a:rPr lang="en-US" sz="2400" b="1" dirty="0">
                <a:solidFill>
                  <a:schemeClr val="tx1">
                    <a:lumMod val="75000"/>
                    <a:lumOff val="25000"/>
                  </a:schemeClr>
                </a:solidFill>
                <a:latin typeface="Arial Nova" panose="020B0504020202020204" pitchFamily="34" charset="0"/>
              </a:rPr>
              <a:t> de la Unidad </a:t>
            </a:r>
            <a:r>
              <a:rPr lang="en-US" sz="2400" b="1" dirty="0" err="1">
                <a:solidFill>
                  <a:schemeClr val="tx1">
                    <a:lumMod val="75000"/>
                    <a:lumOff val="25000"/>
                  </a:schemeClr>
                </a:solidFill>
                <a:latin typeface="Arial Nova" panose="020B0504020202020204" pitchFamily="34" charset="0"/>
              </a:rPr>
              <a:t>Didáctica</a:t>
            </a:r>
            <a:r>
              <a:rPr lang="en-US" sz="2400" b="1" dirty="0">
                <a:solidFill>
                  <a:schemeClr val="tx1">
                    <a:lumMod val="75000"/>
                    <a:lumOff val="25000"/>
                  </a:schemeClr>
                </a:solidFill>
                <a:latin typeface="Arial Nova" panose="020B0504020202020204" pitchFamily="34" charset="0"/>
              </a:rPr>
              <a:t> 04  </a:t>
            </a:r>
          </a:p>
          <a:p>
            <a:pPr marL="342900" indent="-342900" defTabSz="457200">
              <a:spcBef>
                <a:spcPts val="1000"/>
              </a:spcBef>
              <a:buClr>
                <a:schemeClr val="accent1"/>
              </a:buClr>
              <a:buFont typeface="Wingdings 3" charset="2"/>
              <a:buChar char=""/>
            </a:pPr>
            <a:r>
              <a:rPr lang="es-HN" sz="2400" b="1" i="1" dirty="0">
                <a:latin typeface="Arial Nova" panose="020B0504020202020204" pitchFamily="34" charset="0"/>
              </a:rPr>
              <a:t>Organización de una empresa de ventas. </a:t>
            </a:r>
            <a:r>
              <a:rPr lang="es-HN" sz="2400" dirty="0">
                <a:latin typeface="Arial Nova" panose="020B0504020202020204" pitchFamily="34" charset="0"/>
              </a:rPr>
              <a:t>Al finalizar la unidad didáctica los participantes serán competentes en: investigar los costos, tipos de contrato y requisitos que se deben cumplir para la apertura de  un nuevo negocio. </a:t>
            </a:r>
          </a:p>
          <a:p>
            <a:pPr marL="342900" indent="-342900" defTabSz="457200">
              <a:spcBef>
                <a:spcPts val="1000"/>
              </a:spcBef>
              <a:buClr>
                <a:schemeClr val="accent1"/>
              </a:buClr>
              <a:buFont typeface="Wingdings 3" charset="2"/>
              <a:buChar char=""/>
            </a:pPr>
            <a:endParaRPr lang="es-HN" sz="2400" dirty="0">
              <a:latin typeface="Arial Nova" panose="020B0504020202020204" pitchFamily="34" charset="0"/>
            </a:endParaRPr>
          </a:p>
          <a:p>
            <a:pPr marL="342900" indent="-342900" defTabSz="457200">
              <a:spcBef>
                <a:spcPts val="1000"/>
              </a:spcBef>
              <a:buClr>
                <a:schemeClr val="accent1"/>
              </a:buClr>
              <a:buFont typeface="Wingdings 3" charset="2"/>
              <a:buChar char=""/>
            </a:pPr>
            <a:endParaRPr lang="en-US" sz="2400" dirty="0">
              <a:solidFill>
                <a:schemeClr val="tx1">
                  <a:lumMod val="75000"/>
                  <a:lumOff val="25000"/>
                </a:schemeClr>
              </a:solidFill>
              <a:latin typeface="Arial Nova" panose="020B0504020202020204" pitchFamily="34" charset="0"/>
            </a:endParaRPr>
          </a:p>
        </p:txBody>
      </p:sp>
      <p:sp>
        <p:nvSpPr>
          <p:cNvPr id="3" name="TextBox 2">
            <a:extLst>
              <a:ext uri="{FF2B5EF4-FFF2-40B4-BE49-F238E27FC236}">
                <a16:creationId xmlns:a16="http://schemas.microsoft.com/office/drawing/2014/main" id="{C231DEB6-562B-483F-9950-544C6376D164}"/>
              </a:ext>
            </a:extLst>
          </p:cNvPr>
          <p:cNvSpPr txBox="1"/>
          <p:nvPr/>
        </p:nvSpPr>
        <p:spPr>
          <a:xfrm>
            <a:off x="1131300" y="2834973"/>
            <a:ext cx="2625099" cy="830997"/>
          </a:xfrm>
          <a:prstGeom prst="rect">
            <a:avLst/>
          </a:prstGeom>
          <a:noFill/>
        </p:spPr>
        <p:txBody>
          <a:bodyPr wrap="square" rtlCol="0">
            <a:spAutoFit/>
          </a:bodyPr>
          <a:lstStyle/>
          <a:p>
            <a:pPr algn="ctr" defTabSz="457200">
              <a:spcBef>
                <a:spcPts val="1000"/>
              </a:spcBef>
              <a:buClr>
                <a:schemeClr val="accent1"/>
              </a:buClr>
            </a:pPr>
            <a:r>
              <a:rPr lang="en-US" sz="2400" b="1" dirty="0">
                <a:solidFill>
                  <a:schemeClr val="bg1"/>
                </a:solidFill>
                <a:latin typeface="Arial Nova" panose="020B0504020202020204" pitchFamily="34" charset="0"/>
              </a:rPr>
              <a:t>OBJETIVOS DEL MODULO 01-04 </a:t>
            </a:r>
          </a:p>
        </p:txBody>
      </p:sp>
    </p:spTree>
    <p:extLst>
      <p:ext uri="{BB962C8B-B14F-4D97-AF65-F5344CB8AC3E}">
        <p14:creationId xmlns:p14="http://schemas.microsoft.com/office/powerpoint/2010/main" val="25066970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8"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9"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0"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1"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2"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3"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4"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5"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6"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7"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8"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19"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1" name="Group 20">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2"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3"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4"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5"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6"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7"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8"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29"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0"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1"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2"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3"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5" name="Rectangle 34">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7"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39" name="Rectangle 38">
            <a:extLst>
              <a:ext uri="{FF2B5EF4-FFF2-40B4-BE49-F238E27FC236}">
                <a16:creationId xmlns:a16="http://schemas.microsoft.com/office/drawing/2014/main" id="{19FE08D8-CEA0-461E-870A-02CD15D9B9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11">
            <a:extLst>
              <a:ext uri="{FF2B5EF4-FFF2-40B4-BE49-F238E27FC236}">
                <a16:creationId xmlns:a16="http://schemas.microsoft.com/office/drawing/2014/main" id="{2B982904-A46E-41DF-BA98-61E2300C7D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43" name="Rectangle 42">
            <a:extLst>
              <a:ext uri="{FF2B5EF4-FFF2-40B4-BE49-F238E27FC236}">
                <a16:creationId xmlns:a16="http://schemas.microsoft.com/office/drawing/2014/main" id="{27018161-547E-48F7-A0D9-272C9EA5B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ángulo 1"/>
          <p:cNvSpPr/>
          <p:nvPr/>
        </p:nvSpPr>
        <p:spPr>
          <a:xfrm>
            <a:off x="4706578" y="589722"/>
            <a:ext cx="6798033" cy="5321500"/>
          </a:xfrm>
          <a:prstGeom prst="rect">
            <a:avLst/>
          </a:prstGeom>
        </p:spPr>
        <p:txBody>
          <a:bodyPr vert="horz" lIns="91440" tIns="45720" rIns="91440" bIns="45720" rtlCol="0" anchor="ctr">
            <a:normAutofit/>
          </a:bodyPr>
          <a:lstStyle/>
          <a:p>
            <a:pPr defTabSz="457200">
              <a:spcBef>
                <a:spcPts val="1000"/>
              </a:spcBef>
              <a:buClr>
                <a:schemeClr val="accent1"/>
              </a:buClr>
            </a:pPr>
            <a:r>
              <a:rPr lang="en-US" sz="2400" b="1" dirty="0" err="1">
                <a:solidFill>
                  <a:schemeClr val="tx1">
                    <a:lumMod val="75000"/>
                    <a:lumOff val="25000"/>
                  </a:schemeClr>
                </a:solidFill>
                <a:latin typeface="Arial Nova" panose="020B0504020202020204" pitchFamily="34" charset="0"/>
              </a:rPr>
              <a:t>Objetivo</a:t>
            </a:r>
            <a:r>
              <a:rPr lang="en-US" sz="2400" b="1" dirty="0">
                <a:solidFill>
                  <a:schemeClr val="tx1">
                    <a:lumMod val="75000"/>
                    <a:lumOff val="25000"/>
                  </a:schemeClr>
                </a:solidFill>
                <a:latin typeface="Arial Nova" panose="020B0504020202020204" pitchFamily="34" charset="0"/>
              </a:rPr>
              <a:t> de la Unidad </a:t>
            </a:r>
            <a:r>
              <a:rPr lang="en-US" sz="2400" b="1" dirty="0" err="1">
                <a:solidFill>
                  <a:schemeClr val="tx1">
                    <a:lumMod val="75000"/>
                    <a:lumOff val="25000"/>
                  </a:schemeClr>
                </a:solidFill>
                <a:latin typeface="Arial Nova" panose="020B0504020202020204" pitchFamily="34" charset="0"/>
              </a:rPr>
              <a:t>Didáctica</a:t>
            </a:r>
            <a:r>
              <a:rPr lang="en-US" sz="2400" b="1" dirty="0">
                <a:solidFill>
                  <a:schemeClr val="tx1">
                    <a:lumMod val="75000"/>
                    <a:lumOff val="25000"/>
                  </a:schemeClr>
                </a:solidFill>
                <a:latin typeface="Arial Nova" panose="020B0504020202020204" pitchFamily="34" charset="0"/>
              </a:rPr>
              <a:t> 05  </a:t>
            </a:r>
          </a:p>
          <a:p>
            <a:pPr marL="342900" indent="-342900" defTabSz="457200">
              <a:spcBef>
                <a:spcPts val="1000"/>
              </a:spcBef>
              <a:buClr>
                <a:schemeClr val="accent1"/>
              </a:buClr>
              <a:buFont typeface="Wingdings 3" charset="2"/>
              <a:buChar char=""/>
            </a:pPr>
            <a:r>
              <a:rPr lang="es-HN" sz="2400" b="1" i="1" dirty="0">
                <a:latin typeface="Arial Nova" panose="020B0504020202020204" pitchFamily="34" charset="0"/>
              </a:rPr>
              <a:t>Gestión de inventarios y logística de los productos. </a:t>
            </a:r>
            <a:r>
              <a:rPr lang="es-HN" sz="2400" dirty="0">
                <a:latin typeface="Arial Nova" panose="020B0504020202020204" pitchFamily="34" charset="0"/>
              </a:rPr>
              <a:t>Al finalizar la unidad didáctica los participantes serán competentes en: gestionar el inventario de la tienda evitando la ausencia de productos que puedan ocasionar perdidas a la empresa. </a:t>
            </a:r>
          </a:p>
          <a:p>
            <a:pPr marL="342900" indent="-342900" defTabSz="457200">
              <a:spcBef>
                <a:spcPts val="1000"/>
              </a:spcBef>
              <a:buClr>
                <a:schemeClr val="accent1"/>
              </a:buClr>
              <a:buFont typeface="Wingdings 3" charset="2"/>
              <a:buChar char=""/>
            </a:pPr>
            <a:endParaRPr lang="es-HN" sz="2400" dirty="0">
              <a:latin typeface="Arial Nova" panose="020B0504020202020204" pitchFamily="34" charset="0"/>
            </a:endParaRPr>
          </a:p>
          <a:p>
            <a:pPr marL="342900" indent="-342900" defTabSz="457200">
              <a:spcBef>
                <a:spcPts val="1000"/>
              </a:spcBef>
              <a:buClr>
                <a:schemeClr val="accent1"/>
              </a:buClr>
              <a:buFont typeface="Wingdings 3" charset="2"/>
              <a:buChar char=""/>
            </a:pPr>
            <a:endParaRPr lang="en-US" sz="2400" dirty="0">
              <a:solidFill>
                <a:schemeClr val="tx1">
                  <a:lumMod val="75000"/>
                  <a:lumOff val="25000"/>
                </a:schemeClr>
              </a:solidFill>
              <a:latin typeface="Arial Nova" panose="020B0504020202020204" pitchFamily="34" charset="0"/>
            </a:endParaRPr>
          </a:p>
        </p:txBody>
      </p:sp>
      <p:sp>
        <p:nvSpPr>
          <p:cNvPr id="3" name="TextBox 2">
            <a:extLst>
              <a:ext uri="{FF2B5EF4-FFF2-40B4-BE49-F238E27FC236}">
                <a16:creationId xmlns:a16="http://schemas.microsoft.com/office/drawing/2014/main" id="{C231DEB6-562B-483F-9950-544C6376D164}"/>
              </a:ext>
            </a:extLst>
          </p:cNvPr>
          <p:cNvSpPr txBox="1"/>
          <p:nvPr/>
        </p:nvSpPr>
        <p:spPr>
          <a:xfrm>
            <a:off x="1131300" y="2834973"/>
            <a:ext cx="2625099" cy="830997"/>
          </a:xfrm>
          <a:prstGeom prst="rect">
            <a:avLst/>
          </a:prstGeom>
          <a:noFill/>
        </p:spPr>
        <p:txBody>
          <a:bodyPr wrap="square" rtlCol="0">
            <a:spAutoFit/>
          </a:bodyPr>
          <a:lstStyle/>
          <a:p>
            <a:pPr algn="ctr" defTabSz="457200">
              <a:spcBef>
                <a:spcPts val="1000"/>
              </a:spcBef>
              <a:buClr>
                <a:schemeClr val="accent1"/>
              </a:buClr>
            </a:pPr>
            <a:r>
              <a:rPr lang="en-US" sz="2400" b="1" dirty="0">
                <a:solidFill>
                  <a:schemeClr val="bg1"/>
                </a:solidFill>
                <a:latin typeface="Arial Nova" panose="020B0504020202020204" pitchFamily="34" charset="0"/>
              </a:rPr>
              <a:t>OBJETIVOS DEL MODULO 01-045</a:t>
            </a:r>
          </a:p>
        </p:txBody>
      </p:sp>
    </p:spTree>
    <p:extLst>
      <p:ext uri="{BB962C8B-B14F-4D97-AF65-F5344CB8AC3E}">
        <p14:creationId xmlns:p14="http://schemas.microsoft.com/office/powerpoint/2010/main" val="38642120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189527" y="746975"/>
            <a:ext cx="9684794" cy="5262979"/>
          </a:xfrm>
          <a:prstGeom prst="rect">
            <a:avLst/>
          </a:prstGeom>
        </p:spPr>
        <p:txBody>
          <a:bodyPr wrap="square">
            <a:spAutoFit/>
          </a:bodyPr>
          <a:lstStyle/>
          <a:p>
            <a:pPr algn="ctr" fontAlgn="base"/>
            <a:r>
              <a:rPr lang="es-HN" sz="2800" b="1" dirty="0">
                <a:solidFill>
                  <a:srgbClr val="333333"/>
                </a:solidFill>
                <a:latin typeface="Arial Nova" panose="020B0504020202020204" pitchFamily="34" charset="0"/>
              </a:rPr>
              <a:t>UNIDAD DIDACTICA N. 01 </a:t>
            </a:r>
          </a:p>
          <a:p>
            <a:pPr algn="ctr" fontAlgn="base"/>
            <a:r>
              <a:rPr lang="es-HN" sz="2800" b="1" dirty="0">
                <a:solidFill>
                  <a:srgbClr val="333333"/>
                </a:solidFill>
                <a:latin typeface="Arial Nova" panose="020B0504020202020204" pitchFamily="34" charset="0"/>
              </a:rPr>
              <a:t>LIMPIEZA EN EL AREA DE TRABAJO </a:t>
            </a:r>
            <a:endParaRPr lang="es-HN" sz="2800" b="1" i="0" dirty="0">
              <a:solidFill>
                <a:srgbClr val="333333"/>
              </a:solidFill>
              <a:effectLst/>
              <a:latin typeface="Arial Nova" panose="020B0504020202020204" pitchFamily="34" charset="0"/>
            </a:endParaRPr>
          </a:p>
          <a:p>
            <a:pPr fontAlgn="base"/>
            <a:endParaRPr lang="es-HN" sz="2800" b="0" i="0" dirty="0">
              <a:solidFill>
                <a:srgbClr val="333333"/>
              </a:solidFill>
              <a:effectLst/>
              <a:latin typeface="Arial Nova" panose="020B0504020202020204" pitchFamily="34" charset="0"/>
            </a:endParaRPr>
          </a:p>
          <a:p>
            <a:pPr algn="just" fontAlgn="base"/>
            <a:r>
              <a:rPr lang="es-HN" sz="2800" i="0" dirty="0">
                <a:effectLst/>
                <a:latin typeface="Arial Nova" panose="020B0504020202020204" pitchFamily="34" charset="0"/>
              </a:rPr>
              <a:t>La metodología 5S es una filosofía de trabajo marcada por la cultura japonesa. Se trata de un método pensado para dar orden y sentido a las </a:t>
            </a:r>
            <a:r>
              <a:rPr lang="es-HN" sz="2800" i="0" u="none" strike="noStrike" dirty="0">
                <a:effectLst/>
                <a:latin typeface="Arial Nova" panose="020B0504020202020204" pitchFamily="34" charset="0"/>
              </a:rPr>
              <a:t>dinámicas de trabajo</a:t>
            </a:r>
            <a:r>
              <a:rPr lang="es-HN" sz="2800" i="0" dirty="0">
                <a:effectLst/>
                <a:latin typeface="Arial Nova" panose="020B0504020202020204" pitchFamily="34" charset="0"/>
              </a:rPr>
              <a:t>, atendiendo situaciones de desorganización.</a:t>
            </a:r>
            <a:br>
              <a:rPr lang="es-HN" sz="2800" i="0" dirty="0">
                <a:effectLst/>
                <a:latin typeface="Arial Nova" panose="020B0504020202020204" pitchFamily="34" charset="0"/>
              </a:rPr>
            </a:br>
            <a:endParaRPr lang="es-HN" sz="2800" i="0" dirty="0">
              <a:effectLst/>
              <a:latin typeface="Arial Nova" panose="020B0504020202020204" pitchFamily="34" charset="0"/>
            </a:endParaRPr>
          </a:p>
          <a:p>
            <a:pPr algn="just" fontAlgn="base"/>
            <a:r>
              <a:rPr lang="es-HN" sz="2800" i="0" dirty="0">
                <a:effectLst/>
                <a:latin typeface="Arial Nova" panose="020B0504020202020204" pitchFamily="34" charset="0"/>
              </a:rPr>
              <a:t>Aunque se pensó inicialmente para un tipo de empresa, en la actualidad sus resultados son recomendables para cualquier organización que quiera experimentar un cambio positivo en la cultura de trabajo.</a:t>
            </a:r>
          </a:p>
        </p:txBody>
      </p:sp>
    </p:spTree>
    <p:extLst>
      <p:ext uri="{BB962C8B-B14F-4D97-AF65-F5344CB8AC3E}">
        <p14:creationId xmlns:p14="http://schemas.microsoft.com/office/powerpoint/2010/main" val="35565311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306972" y="450760"/>
            <a:ext cx="9696137" cy="4832092"/>
          </a:xfrm>
          <a:prstGeom prst="rect">
            <a:avLst/>
          </a:prstGeom>
        </p:spPr>
        <p:txBody>
          <a:bodyPr wrap="square">
            <a:spAutoFit/>
          </a:bodyPr>
          <a:lstStyle/>
          <a:p>
            <a:pPr algn="ctr" fontAlgn="base"/>
            <a:r>
              <a:rPr lang="es-HN" sz="2800" b="1" i="0" dirty="0">
                <a:effectLst/>
                <a:latin typeface="Arial Nova" panose="020B0504020202020204" pitchFamily="34" charset="0"/>
              </a:rPr>
              <a:t>¿Qué es la metodología 5S?</a:t>
            </a:r>
            <a:br>
              <a:rPr lang="es-HN" sz="2800" b="1" i="0" dirty="0">
                <a:effectLst/>
                <a:latin typeface="Arial Nova" panose="020B0504020202020204" pitchFamily="34" charset="0"/>
              </a:rPr>
            </a:br>
            <a:endParaRPr lang="es-HN" sz="2800" b="1" i="0" dirty="0">
              <a:effectLst/>
              <a:latin typeface="Arial Nova" panose="020B0504020202020204" pitchFamily="34" charset="0"/>
            </a:endParaRPr>
          </a:p>
          <a:p>
            <a:pPr fontAlgn="base"/>
            <a:r>
              <a:rPr lang="es-HN" sz="2800" i="0" dirty="0">
                <a:solidFill>
                  <a:srgbClr val="333333"/>
                </a:solidFill>
                <a:effectLst/>
                <a:latin typeface="Arial Nova" panose="020B0504020202020204" pitchFamily="34" charset="0"/>
              </a:rPr>
              <a:t>La metodología 5S está fundamentada en cinco principios pensados para facilitar las dinámicas de trabajo, mejorando aspectos como el uso de los espacios de trabajo, la organización, el higiene, las normas y las dinámicas de convivencia dentro de las compañías.</a:t>
            </a:r>
            <a:br>
              <a:rPr lang="es-HN" sz="2800" i="0" dirty="0">
                <a:solidFill>
                  <a:srgbClr val="333333"/>
                </a:solidFill>
                <a:effectLst/>
                <a:latin typeface="Arial Nova" panose="020B0504020202020204" pitchFamily="34" charset="0"/>
              </a:rPr>
            </a:br>
            <a:endParaRPr lang="es-HN" sz="2800" i="0" dirty="0">
              <a:solidFill>
                <a:srgbClr val="333333"/>
              </a:solidFill>
              <a:effectLst/>
              <a:latin typeface="Arial Nova" panose="020B0504020202020204" pitchFamily="34" charset="0"/>
            </a:endParaRPr>
          </a:p>
          <a:p>
            <a:pPr fontAlgn="base"/>
            <a:r>
              <a:rPr lang="es-HN" sz="2800" i="0" dirty="0">
                <a:solidFill>
                  <a:srgbClr val="333333"/>
                </a:solidFill>
                <a:effectLst/>
                <a:latin typeface="Arial Nova" panose="020B0504020202020204" pitchFamily="34" charset="0"/>
              </a:rPr>
              <a:t>Esta descripción se basa en el significado de cada una de las cinco S: seiri, seiton, seiso, seiketsu, shitsuke.</a:t>
            </a:r>
            <a:br>
              <a:rPr lang="es-HN" sz="2800" i="0" dirty="0">
                <a:solidFill>
                  <a:srgbClr val="333333"/>
                </a:solidFill>
                <a:effectLst/>
                <a:latin typeface="Arial Nova" panose="020B0504020202020204" pitchFamily="34" charset="0"/>
              </a:rPr>
            </a:br>
            <a:endParaRPr lang="es-HN" sz="2800" i="0" dirty="0">
              <a:solidFill>
                <a:srgbClr val="333333"/>
              </a:solidFill>
              <a:effectLst/>
              <a:latin typeface="Arial Nova" panose="020B0504020202020204" pitchFamily="34" charset="0"/>
            </a:endParaRPr>
          </a:p>
        </p:txBody>
      </p:sp>
    </p:spTree>
    <p:extLst>
      <p:ext uri="{BB962C8B-B14F-4D97-AF65-F5344CB8AC3E}">
        <p14:creationId xmlns:p14="http://schemas.microsoft.com/office/powerpoint/2010/main" val="29464953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357305" y="373487"/>
            <a:ext cx="9478379" cy="5262979"/>
          </a:xfrm>
          <a:prstGeom prst="rect">
            <a:avLst/>
          </a:prstGeom>
        </p:spPr>
        <p:txBody>
          <a:bodyPr wrap="square">
            <a:spAutoFit/>
          </a:bodyPr>
          <a:lstStyle/>
          <a:p>
            <a:pPr fontAlgn="base"/>
            <a:r>
              <a:rPr lang="es-HN" sz="2800" b="1" i="0" dirty="0">
                <a:solidFill>
                  <a:srgbClr val="FF0000"/>
                </a:solidFill>
                <a:effectLst/>
                <a:latin typeface="Arial Nova" panose="020B0504020202020204" pitchFamily="34" charset="0"/>
              </a:rPr>
              <a:t>Seiri:</a:t>
            </a:r>
            <a:br>
              <a:rPr lang="es-HN" sz="2800" i="0" dirty="0">
                <a:solidFill>
                  <a:srgbClr val="3C78EE"/>
                </a:solidFill>
                <a:effectLst/>
                <a:latin typeface="Arial Nova" panose="020B0504020202020204" pitchFamily="34" charset="0"/>
              </a:rPr>
            </a:br>
            <a:endParaRPr lang="es-HN" sz="2800" i="0" dirty="0">
              <a:solidFill>
                <a:srgbClr val="3C78EE"/>
              </a:solidFill>
              <a:effectLst/>
              <a:latin typeface="Arial Nova" panose="020B0504020202020204" pitchFamily="34" charset="0"/>
            </a:endParaRPr>
          </a:p>
          <a:p>
            <a:pPr fontAlgn="base"/>
            <a:r>
              <a:rPr lang="es-HN" sz="2800" i="0" dirty="0">
                <a:solidFill>
                  <a:srgbClr val="333333"/>
                </a:solidFill>
                <a:effectLst/>
                <a:latin typeface="Arial Nova" panose="020B0504020202020204" pitchFamily="34" charset="0"/>
              </a:rPr>
              <a:t>Se refiere al sentido de la utilización. Está relacionada con el uso eficiente de los recursos y materiales. Por tanto, para desarrollarla de manera eficiente, es necesario que las empresas haga una evaluación profunda para saber qué es necesario y qué no. </a:t>
            </a:r>
            <a:br>
              <a:rPr lang="es-HN" sz="2800" i="0" dirty="0">
                <a:solidFill>
                  <a:srgbClr val="333333"/>
                </a:solidFill>
                <a:effectLst/>
                <a:latin typeface="Arial Nova" panose="020B0504020202020204" pitchFamily="34" charset="0"/>
              </a:rPr>
            </a:br>
            <a:endParaRPr lang="es-HN" sz="2800" i="0" dirty="0">
              <a:solidFill>
                <a:srgbClr val="333333"/>
              </a:solidFill>
              <a:effectLst/>
              <a:latin typeface="Arial Nova" panose="020B0504020202020204" pitchFamily="34" charset="0"/>
            </a:endParaRPr>
          </a:p>
          <a:p>
            <a:pPr fontAlgn="base"/>
            <a:r>
              <a:rPr lang="es-HN" sz="2800" i="0" dirty="0">
                <a:solidFill>
                  <a:srgbClr val="333333"/>
                </a:solidFill>
                <a:effectLst/>
                <a:latin typeface="Arial Nova" panose="020B0504020202020204" pitchFamily="34" charset="0"/>
              </a:rPr>
              <a:t>Esto involucra desde el </a:t>
            </a:r>
            <a:r>
              <a:rPr lang="es-HN" sz="2800" i="0" u="none" strike="noStrike" dirty="0">
                <a:effectLst/>
                <a:latin typeface="Arial Nova" panose="020B0504020202020204" pitchFamily="34" charset="0"/>
              </a:rPr>
              <a:t>capital humano</a:t>
            </a:r>
            <a:r>
              <a:rPr lang="es-HN" sz="2800" i="0" u="none" strike="noStrike" dirty="0">
                <a:solidFill>
                  <a:srgbClr val="3C78EE"/>
                </a:solidFill>
                <a:effectLst/>
                <a:latin typeface="Arial Nova" panose="020B0504020202020204" pitchFamily="34" charset="0"/>
              </a:rPr>
              <a:t> </a:t>
            </a:r>
            <a:r>
              <a:rPr lang="es-HN" sz="2800" i="0" dirty="0">
                <a:solidFill>
                  <a:srgbClr val="333333"/>
                </a:solidFill>
                <a:effectLst/>
                <a:latin typeface="Arial Nova" panose="020B0504020202020204" pitchFamily="34" charset="0"/>
              </a:rPr>
              <a:t>hasta los documentos y recursos técnicos con los que cuenta la organización.</a:t>
            </a:r>
            <a:br>
              <a:rPr lang="es-HN" sz="2800" i="0" dirty="0">
                <a:solidFill>
                  <a:srgbClr val="333333"/>
                </a:solidFill>
                <a:effectLst/>
                <a:latin typeface="Arial Nova" panose="020B0504020202020204" pitchFamily="34" charset="0"/>
              </a:rPr>
            </a:br>
            <a:endParaRPr lang="es-HN" sz="2800" i="0" dirty="0">
              <a:solidFill>
                <a:srgbClr val="333333"/>
              </a:solidFill>
              <a:effectLst/>
              <a:latin typeface="Arial Nova" panose="020B0504020202020204" pitchFamily="34" charset="0"/>
            </a:endParaRPr>
          </a:p>
        </p:txBody>
      </p:sp>
    </p:spTree>
    <p:extLst>
      <p:ext uri="{BB962C8B-B14F-4D97-AF65-F5344CB8AC3E}">
        <p14:creationId xmlns:p14="http://schemas.microsoft.com/office/powerpoint/2010/main" val="182796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91" name="Group 6">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8"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9"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0"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1"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2"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3"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4"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5"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6"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7"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8"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19"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92" name="Group 20">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2"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3"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4"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5"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6"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7"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8"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29"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0"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1"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2"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3"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93" name="Rectangle 34">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94"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95" name="Rectangle 38">
            <a:extLst>
              <a:ext uri="{FF2B5EF4-FFF2-40B4-BE49-F238E27FC236}">
                <a16:creationId xmlns:a16="http://schemas.microsoft.com/office/drawing/2014/main" id="{19FE08D8-CEA0-461E-870A-02CD15D9B9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Freeform 11">
            <a:extLst>
              <a:ext uri="{FF2B5EF4-FFF2-40B4-BE49-F238E27FC236}">
                <a16:creationId xmlns:a16="http://schemas.microsoft.com/office/drawing/2014/main" id="{2B982904-A46E-41DF-BA98-61E2300C7D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97" name="Rectangle 42">
            <a:extLst>
              <a:ext uri="{FF2B5EF4-FFF2-40B4-BE49-F238E27FC236}">
                <a16:creationId xmlns:a16="http://schemas.microsoft.com/office/drawing/2014/main" id="{27018161-547E-48F7-A0D9-272C9EA5B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ángulo 1"/>
          <p:cNvSpPr/>
          <p:nvPr/>
        </p:nvSpPr>
        <p:spPr>
          <a:xfrm>
            <a:off x="4706578" y="589722"/>
            <a:ext cx="6798033" cy="5321500"/>
          </a:xfrm>
          <a:prstGeom prst="rect">
            <a:avLst/>
          </a:prstGeom>
        </p:spPr>
        <p:txBody>
          <a:bodyPr vert="horz" lIns="91440" tIns="45720" rIns="91440" bIns="45720" rtlCol="0" anchor="ctr">
            <a:normAutofit lnSpcReduction="10000"/>
          </a:bodyPr>
          <a:lstStyle/>
          <a:p>
            <a:pPr defTabSz="457200">
              <a:lnSpc>
                <a:spcPct val="90000"/>
              </a:lnSpc>
              <a:spcBef>
                <a:spcPts val="1000"/>
              </a:spcBef>
              <a:buClr>
                <a:schemeClr val="accent1"/>
              </a:buClr>
              <a:buFont typeface="Wingdings 3" charset="2"/>
              <a:buChar char=""/>
            </a:pPr>
            <a:r>
              <a:rPr lang="en-US" sz="2400" dirty="0">
                <a:solidFill>
                  <a:schemeClr val="tx1">
                    <a:lumMod val="75000"/>
                    <a:lumOff val="25000"/>
                  </a:schemeClr>
                </a:solidFill>
                <a:latin typeface="Arial Nova" panose="020B0504020202020204" pitchFamily="34" charset="0"/>
              </a:rPr>
              <a:t>A. Sector: Comercio y </a:t>
            </a:r>
            <a:r>
              <a:rPr lang="en-US" sz="2400" dirty="0" err="1">
                <a:solidFill>
                  <a:schemeClr val="tx1">
                    <a:lumMod val="75000"/>
                    <a:lumOff val="25000"/>
                  </a:schemeClr>
                </a:solidFill>
                <a:latin typeface="Arial Nova" panose="020B0504020202020204" pitchFamily="34" charset="0"/>
              </a:rPr>
              <a:t>Servicios</a:t>
            </a:r>
            <a:r>
              <a:rPr lang="en-US" sz="2400" dirty="0">
                <a:solidFill>
                  <a:schemeClr val="tx1">
                    <a:lumMod val="75000"/>
                    <a:lumOff val="25000"/>
                  </a:schemeClr>
                </a:solidFill>
                <a:latin typeface="Arial Nova" panose="020B0504020202020204" pitchFamily="34" charset="0"/>
              </a:rPr>
              <a:t>. </a:t>
            </a:r>
          </a:p>
          <a:p>
            <a:pPr defTabSz="457200">
              <a:lnSpc>
                <a:spcPct val="90000"/>
              </a:lnSpc>
              <a:spcBef>
                <a:spcPts val="1000"/>
              </a:spcBef>
              <a:buClr>
                <a:schemeClr val="accent1"/>
              </a:buClr>
              <a:buFont typeface="Wingdings 3" charset="2"/>
              <a:buChar char=""/>
            </a:pPr>
            <a:r>
              <a:rPr lang="en-US" sz="2400" dirty="0">
                <a:solidFill>
                  <a:schemeClr val="tx1">
                    <a:lumMod val="75000"/>
                    <a:lumOff val="25000"/>
                  </a:schemeClr>
                </a:solidFill>
                <a:latin typeface="Arial Nova" panose="020B0504020202020204" pitchFamily="34" charset="0"/>
              </a:rPr>
              <a:t>B. Grupo </a:t>
            </a:r>
            <a:r>
              <a:rPr lang="en-US" sz="2400" dirty="0" err="1">
                <a:solidFill>
                  <a:schemeClr val="tx1">
                    <a:lumMod val="75000"/>
                    <a:lumOff val="25000"/>
                  </a:schemeClr>
                </a:solidFill>
                <a:latin typeface="Arial Nova" panose="020B0504020202020204" pitchFamily="34" charset="0"/>
              </a:rPr>
              <a:t>Primario</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Representantes</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comerciales</a:t>
            </a:r>
            <a:r>
              <a:rPr lang="en-US" sz="2400" dirty="0">
                <a:solidFill>
                  <a:schemeClr val="tx1">
                    <a:lumMod val="75000"/>
                    <a:lumOff val="25000"/>
                  </a:schemeClr>
                </a:solidFill>
                <a:latin typeface="Arial Nova" panose="020B0504020202020204" pitchFamily="34" charset="0"/>
              </a:rPr>
              <a:t>. </a:t>
            </a:r>
          </a:p>
          <a:p>
            <a:pPr defTabSz="457200">
              <a:lnSpc>
                <a:spcPct val="90000"/>
              </a:lnSpc>
              <a:spcBef>
                <a:spcPts val="1000"/>
              </a:spcBef>
              <a:buClr>
                <a:schemeClr val="accent1"/>
              </a:buClr>
              <a:buFont typeface="Wingdings 3" charset="2"/>
              <a:buChar char=""/>
            </a:pPr>
            <a:r>
              <a:rPr lang="en-US" sz="2400" dirty="0">
                <a:solidFill>
                  <a:schemeClr val="tx1">
                    <a:lumMod val="75000"/>
                    <a:lumOff val="25000"/>
                  </a:schemeClr>
                </a:solidFill>
                <a:latin typeface="Arial Nova" panose="020B0504020202020204" pitchFamily="34" charset="0"/>
              </a:rPr>
              <a:t>C. </a:t>
            </a:r>
            <a:r>
              <a:rPr lang="en-US" sz="2400" dirty="0" err="1">
                <a:solidFill>
                  <a:schemeClr val="tx1">
                    <a:lumMod val="75000"/>
                    <a:lumOff val="25000"/>
                  </a:schemeClr>
                </a:solidFill>
                <a:latin typeface="Arial Nova" panose="020B0504020202020204" pitchFamily="34" charset="0"/>
              </a:rPr>
              <a:t>Ocupación</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Asesor</a:t>
            </a:r>
            <a:r>
              <a:rPr lang="en-US" sz="2400" dirty="0">
                <a:solidFill>
                  <a:schemeClr val="tx1">
                    <a:lumMod val="75000"/>
                    <a:lumOff val="25000"/>
                  </a:schemeClr>
                </a:solidFill>
                <a:latin typeface="Arial Nova" panose="020B0504020202020204" pitchFamily="34" charset="0"/>
              </a:rPr>
              <a:t> de Ventas. </a:t>
            </a:r>
          </a:p>
          <a:p>
            <a:pPr defTabSz="457200">
              <a:lnSpc>
                <a:spcPct val="90000"/>
              </a:lnSpc>
              <a:spcBef>
                <a:spcPts val="1000"/>
              </a:spcBef>
              <a:buClr>
                <a:schemeClr val="accent1"/>
              </a:buClr>
              <a:buFont typeface="Wingdings 3" charset="2"/>
              <a:buChar char=""/>
            </a:pPr>
            <a:r>
              <a:rPr lang="en-US" sz="2400" dirty="0">
                <a:solidFill>
                  <a:schemeClr val="tx1">
                    <a:lumMod val="75000"/>
                    <a:lumOff val="25000"/>
                  </a:schemeClr>
                </a:solidFill>
                <a:latin typeface="Arial Nova" panose="020B0504020202020204" pitchFamily="34" charset="0"/>
              </a:rPr>
              <a:t>D. </a:t>
            </a:r>
            <a:r>
              <a:rPr lang="en-US" sz="2400" dirty="0" err="1">
                <a:solidFill>
                  <a:schemeClr val="tx1">
                    <a:lumMod val="75000"/>
                    <a:lumOff val="25000"/>
                  </a:schemeClr>
                </a:solidFill>
                <a:latin typeface="Arial Nova" panose="020B0504020202020204" pitchFamily="34" charset="0"/>
              </a:rPr>
              <a:t>Formas</a:t>
            </a:r>
            <a:r>
              <a:rPr lang="en-US" sz="2400" dirty="0">
                <a:solidFill>
                  <a:schemeClr val="tx1">
                    <a:lumMod val="75000"/>
                    <a:lumOff val="25000"/>
                  </a:schemeClr>
                </a:solidFill>
                <a:latin typeface="Arial Nova" panose="020B0504020202020204" pitchFamily="34" charset="0"/>
              </a:rPr>
              <a:t> de </a:t>
            </a:r>
            <a:r>
              <a:rPr lang="en-US" sz="2400" dirty="0" err="1">
                <a:solidFill>
                  <a:schemeClr val="tx1">
                    <a:lumMod val="75000"/>
                    <a:lumOff val="25000"/>
                  </a:schemeClr>
                </a:solidFill>
                <a:latin typeface="Arial Nova" panose="020B0504020202020204" pitchFamily="34" charset="0"/>
              </a:rPr>
              <a:t>Entrega</a:t>
            </a:r>
            <a:r>
              <a:rPr lang="en-US" sz="2400" dirty="0">
                <a:solidFill>
                  <a:schemeClr val="tx1">
                    <a:lumMod val="75000"/>
                    <a:lumOff val="25000"/>
                  </a:schemeClr>
                </a:solidFill>
                <a:latin typeface="Arial Nova" panose="020B0504020202020204" pitchFamily="34" charset="0"/>
              </a:rPr>
              <a:t>: </a:t>
            </a:r>
          </a:p>
          <a:p>
            <a:pPr lvl="1" defTabSz="457200">
              <a:lnSpc>
                <a:spcPct val="90000"/>
              </a:lnSpc>
              <a:spcBef>
                <a:spcPts val="1000"/>
              </a:spcBef>
              <a:buClr>
                <a:schemeClr val="accent1"/>
              </a:buClr>
              <a:buFont typeface="Wingdings 3" charset="2"/>
              <a:buChar char=""/>
            </a:pPr>
            <a:r>
              <a:rPr lang="en-US" sz="2400" dirty="0" err="1">
                <a:solidFill>
                  <a:schemeClr val="tx1">
                    <a:lumMod val="75000"/>
                    <a:lumOff val="25000"/>
                  </a:schemeClr>
                </a:solidFill>
                <a:latin typeface="Arial Nova" panose="020B0504020202020204" pitchFamily="34" charset="0"/>
              </a:rPr>
              <a:t>Formación</a:t>
            </a:r>
            <a:r>
              <a:rPr lang="en-US" sz="2400" dirty="0">
                <a:solidFill>
                  <a:schemeClr val="tx1">
                    <a:lumMod val="75000"/>
                    <a:lumOff val="25000"/>
                  </a:schemeClr>
                </a:solidFill>
                <a:latin typeface="Arial Nova" panose="020B0504020202020204" pitchFamily="34" charset="0"/>
              </a:rPr>
              <a:t> por </a:t>
            </a:r>
            <a:r>
              <a:rPr lang="en-US" sz="2400" dirty="0" err="1">
                <a:solidFill>
                  <a:schemeClr val="tx1">
                    <a:lumMod val="75000"/>
                    <a:lumOff val="25000"/>
                  </a:schemeClr>
                </a:solidFill>
                <a:latin typeface="Arial Nova" panose="020B0504020202020204" pitchFamily="34" charset="0"/>
              </a:rPr>
              <a:t>Competencia</a:t>
            </a:r>
            <a:r>
              <a:rPr lang="en-US" sz="2400" dirty="0">
                <a:solidFill>
                  <a:schemeClr val="tx1">
                    <a:lumMod val="75000"/>
                    <a:lumOff val="25000"/>
                  </a:schemeClr>
                </a:solidFill>
                <a:latin typeface="Arial Nova" panose="020B0504020202020204" pitchFamily="34" charset="0"/>
              </a:rPr>
              <a:t> </a:t>
            </a:r>
          </a:p>
          <a:p>
            <a:pPr lvl="1" defTabSz="457200">
              <a:lnSpc>
                <a:spcPct val="90000"/>
              </a:lnSpc>
              <a:spcBef>
                <a:spcPts val="1000"/>
              </a:spcBef>
              <a:buClr>
                <a:schemeClr val="accent1"/>
              </a:buClr>
              <a:buFont typeface="Wingdings 3" charset="2"/>
              <a:buChar char=""/>
            </a:pPr>
            <a:r>
              <a:rPr lang="en-US" sz="2400" dirty="0" err="1">
                <a:solidFill>
                  <a:schemeClr val="tx1">
                    <a:lumMod val="75000"/>
                    <a:lumOff val="25000"/>
                  </a:schemeClr>
                </a:solidFill>
                <a:latin typeface="Arial Nova" panose="020B0504020202020204" pitchFamily="34" charset="0"/>
              </a:rPr>
              <a:t>Certificación</a:t>
            </a:r>
            <a:r>
              <a:rPr lang="en-US" sz="2400" dirty="0">
                <a:solidFill>
                  <a:schemeClr val="tx1">
                    <a:lumMod val="75000"/>
                    <a:lumOff val="25000"/>
                  </a:schemeClr>
                </a:solidFill>
                <a:latin typeface="Arial Nova" panose="020B0504020202020204" pitchFamily="34" charset="0"/>
              </a:rPr>
              <a:t> por </a:t>
            </a:r>
            <a:r>
              <a:rPr lang="en-US" sz="2400" dirty="0" err="1">
                <a:solidFill>
                  <a:schemeClr val="tx1">
                    <a:lumMod val="75000"/>
                    <a:lumOff val="25000"/>
                  </a:schemeClr>
                </a:solidFill>
                <a:latin typeface="Arial Nova" panose="020B0504020202020204" pitchFamily="34" charset="0"/>
              </a:rPr>
              <a:t>Competencia</a:t>
            </a:r>
            <a:r>
              <a:rPr lang="en-US" sz="2400" dirty="0">
                <a:solidFill>
                  <a:schemeClr val="tx1">
                    <a:lumMod val="75000"/>
                    <a:lumOff val="25000"/>
                  </a:schemeClr>
                </a:solidFill>
                <a:latin typeface="Arial Nova" panose="020B0504020202020204" pitchFamily="34" charset="0"/>
              </a:rPr>
              <a:t>       </a:t>
            </a:r>
          </a:p>
          <a:p>
            <a:pPr defTabSz="457200">
              <a:lnSpc>
                <a:spcPct val="90000"/>
              </a:lnSpc>
              <a:spcBef>
                <a:spcPts val="1000"/>
              </a:spcBef>
              <a:buClr>
                <a:schemeClr val="accent1"/>
              </a:buClr>
              <a:buFont typeface="Wingdings 3" charset="2"/>
              <a:buChar char=""/>
            </a:pPr>
            <a:r>
              <a:rPr lang="en-US" sz="2400" dirty="0">
                <a:solidFill>
                  <a:schemeClr val="tx1">
                    <a:lumMod val="75000"/>
                    <a:lumOff val="25000"/>
                  </a:schemeClr>
                </a:solidFill>
                <a:latin typeface="Arial Nova" panose="020B0504020202020204" pitchFamily="34" charset="0"/>
              </a:rPr>
              <a:t>E. </a:t>
            </a:r>
            <a:r>
              <a:rPr lang="en-US" sz="2400" dirty="0" err="1">
                <a:solidFill>
                  <a:schemeClr val="tx1">
                    <a:lumMod val="75000"/>
                    <a:lumOff val="25000"/>
                  </a:schemeClr>
                </a:solidFill>
                <a:latin typeface="Arial Nova" panose="020B0504020202020204" pitchFamily="34" charset="0"/>
              </a:rPr>
              <a:t>Duración</a:t>
            </a:r>
            <a:r>
              <a:rPr lang="en-US" sz="2400" dirty="0">
                <a:solidFill>
                  <a:schemeClr val="tx1">
                    <a:lumMod val="75000"/>
                    <a:lumOff val="25000"/>
                  </a:schemeClr>
                </a:solidFill>
                <a:latin typeface="Arial Nova" panose="020B0504020202020204" pitchFamily="34" charset="0"/>
              </a:rPr>
              <a:t>:  250 Horas </a:t>
            </a:r>
          </a:p>
          <a:p>
            <a:pPr defTabSz="457200">
              <a:lnSpc>
                <a:spcPct val="90000"/>
              </a:lnSpc>
              <a:spcBef>
                <a:spcPts val="1000"/>
              </a:spcBef>
              <a:buClr>
                <a:schemeClr val="accent1"/>
              </a:buClr>
              <a:buFont typeface="Wingdings 3" charset="2"/>
              <a:buChar char=""/>
            </a:pPr>
            <a:r>
              <a:rPr lang="en-US" sz="2400" dirty="0">
                <a:solidFill>
                  <a:schemeClr val="tx1">
                    <a:lumMod val="75000"/>
                    <a:lumOff val="25000"/>
                  </a:schemeClr>
                </a:solidFill>
                <a:latin typeface="Arial Nova" panose="020B0504020202020204" pitchFamily="34" charset="0"/>
              </a:rPr>
              <a:t>F. </a:t>
            </a:r>
            <a:r>
              <a:rPr lang="en-US" sz="2400" dirty="0" err="1">
                <a:solidFill>
                  <a:schemeClr val="tx1">
                    <a:lumMod val="75000"/>
                    <a:lumOff val="25000"/>
                  </a:schemeClr>
                </a:solidFill>
                <a:latin typeface="Arial Nova" panose="020B0504020202020204" pitchFamily="34" charset="0"/>
              </a:rPr>
              <a:t>Módulos</a:t>
            </a:r>
            <a:r>
              <a:rPr lang="en-US" sz="2400" dirty="0">
                <a:solidFill>
                  <a:schemeClr val="tx1">
                    <a:lumMod val="75000"/>
                    <a:lumOff val="25000"/>
                  </a:schemeClr>
                </a:solidFill>
                <a:latin typeface="Arial Nova" panose="020B0504020202020204" pitchFamily="34" charset="0"/>
              </a:rPr>
              <a:t> </a:t>
            </a:r>
          </a:p>
          <a:p>
            <a:pPr lvl="1" defTabSz="457200">
              <a:lnSpc>
                <a:spcPct val="90000"/>
              </a:lnSpc>
              <a:spcBef>
                <a:spcPts val="1000"/>
              </a:spcBef>
              <a:buClr>
                <a:schemeClr val="accent1"/>
              </a:buClr>
              <a:buFont typeface="Wingdings 3" charset="2"/>
              <a:buChar char=""/>
            </a:pPr>
            <a:r>
              <a:rPr lang="en-US" sz="2400" dirty="0">
                <a:solidFill>
                  <a:schemeClr val="tx1">
                    <a:lumMod val="75000"/>
                    <a:lumOff val="25000"/>
                  </a:schemeClr>
                </a:solidFill>
                <a:latin typeface="Arial Nova" panose="020B0504020202020204" pitchFamily="34" charset="0"/>
              </a:rPr>
              <a:t>M-01  </a:t>
            </a:r>
            <a:r>
              <a:rPr lang="en-US" sz="2400" dirty="0" err="1">
                <a:solidFill>
                  <a:schemeClr val="tx1">
                    <a:lumMod val="75000"/>
                    <a:lumOff val="25000"/>
                  </a:schemeClr>
                </a:solidFill>
                <a:latin typeface="Arial Nova" panose="020B0504020202020204" pitchFamily="34" charset="0"/>
              </a:rPr>
              <a:t>Generalidades</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en</a:t>
            </a:r>
            <a:r>
              <a:rPr lang="en-US" sz="2400" dirty="0">
                <a:solidFill>
                  <a:schemeClr val="tx1">
                    <a:lumMod val="75000"/>
                    <a:lumOff val="25000"/>
                  </a:schemeClr>
                </a:solidFill>
                <a:latin typeface="Arial Nova" panose="020B0504020202020204" pitchFamily="34" charset="0"/>
              </a:rPr>
              <a:t> el </a:t>
            </a:r>
            <a:r>
              <a:rPr lang="en-US" sz="2400" dirty="0" err="1">
                <a:solidFill>
                  <a:schemeClr val="tx1">
                    <a:lumMod val="75000"/>
                    <a:lumOff val="25000"/>
                  </a:schemeClr>
                </a:solidFill>
                <a:latin typeface="Arial Nova" panose="020B0504020202020204" pitchFamily="34" charset="0"/>
              </a:rPr>
              <a:t>área</a:t>
            </a:r>
            <a:r>
              <a:rPr lang="en-US" sz="2400" dirty="0">
                <a:solidFill>
                  <a:schemeClr val="tx1">
                    <a:lumMod val="75000"/>
                    <a:lumOff val="25000"/>
                  </a:schemeClr>
                </a:solidFill>
                <a:latin typeface="Arial Nova" panose="020B0504020202020204" pitchFamily="34" charset="0"/>
              </a:rPr>
              <a:t> de </a:t>
            </a:r>
            <a:r>
              <a:rPr lang="en-US" sz="2400" dirty="0" err="1">
                <a:solidFill>
                  <a:schemeClr val="tx1">
                    <a:lumMod val="75000"/>
                    <a:lumOff val="25000"/>
                  </a:schemeClr>
                </a:solidFill>
                <a:latin typeface="Arial Nova" panose="020B0504020202020204" pitchFamily="34" charset="0"/>
              </a:rPr>
              <a:t>ventas</a:t>
            </a:r>
            <a:r>
              <a:rPr lang="en-US" sz="2400" dirty="0">
                <a:solidFill>
                  <a:schemeClr val="tx1">
                    <a:lumMod val="75000"/>
                    <a:lumOff val="25000"/>
                  </a:schemeClr>
                </a:solidFill>
                <a:latin typeface="Arial Nova" panose="020B0504020202020204" pitchFamily="34" charset="0"/>
              </a:rPr>
              <a:t>  </a:t>
            </a:r>
          </a:p>
          <a:p>
            <a:pPr lvl="1" defTabSz="457200">
              <a:lnSpc>
                <a:spcPct val="90000"/>
              </a:lnSpc>
              <a:spcBef>
                <a:spcPts val="1000"/>
              </a:spcBef>
              <a:buClr>
                <a:schemeClr val="accent1"/>
              </a:buClr>
              <a:buFont typeface="Wingdings 3" charset="2"/>
              <a:buChar char=""/>
            </a:pPr>
            <a:r>
              <a:rPr lang="en-US" sz="2400" dirty="0">
                <a:solidFill>
                  <a:schemeClr val="tx1">
                    <a:lumMod val="75000"/>
                    <a:lumOff val="25000"/>
                  </a:schemeClr>
                </a:solidFill>
                <a:latin typeface="Arial Nova" panose="020B0504020202020204" pitchFamily="34" charset="0"/>
              </a:rPr>
              <a:t>M-02  </a:t>
            </a:r>
            <a:r>
              <a:rPr lang="en-US" sz="2400" dirty="0" err="1">
                <a:solidFill>
                  <a:schemeClr val="tx1">
                    <a:lumMod val="75000"/>
                    <a:lumOff val="25000"/>
                  </a:schemeClr>
                </a:solidFill>
                <a:latin typeface="Arial Nova" panose="020B0504020202020204" pitchFamily="34" charset="0"/>
              </a:rPr>
              <a:t>Atención</a:t>
            </a:r>
            <a:r>
              <a:rPr lang="en-US" sz="2400" dirty="0">
                <a:solidFill>
                  <a:schemeClr val="tx1">
                    <a:lumMod val="75000"/>
                    <a:lumOff val="25000"/>
                  </a:schemeClr>
                </a:solidFill>
                <a:latin typeface="Arial Nova" panose="020B0504020202020204" pitchFamily="34" charset="0"/>
              </a:rPr>
              <a:t> al </a:t>
            </a:r>
            <a:r>
              <a:rPr lang="en-US" sz="2400" dirty="0" err="1">
                <a:solidFill>
                  <a:schemeClr val="tx1">
                    <a:lumMod val="75000"/>
                    <a:lumOff val="25000"/>
                  </a:schemeClr>
                </a:solidFill>
                <a:latin typeface="Arial Nova" panose="020B0504020202020204" pitchFamily="34" charset="0"/>
              </a:rPr>
              <a:t>cliente</a:t>
            </a:r>
            <a:r>
              <a:rPr lang="en-US" sz="2400" dirty="0">
                <a:solidFill>
                  <a:schemeClr val="tx1">
                    <a:lumMod val="75000"/>
                    <a:lumOff val="25000"/>
                  </a:schemeClr>
                </a:solidFill>
                <a:latin typeface="Arial Nova" panose="020B0504020202020204" pitchFamily="34" charset="0"/>
              </a:rPr>
              <a:t>.  </a:t>
            </a:r>
          </a:p>
          <a:p>
            <a:pPr lvl="1" defTabSz="457200">
              <a:lnSpc>
                <a:spcPct val="90000"/>
              </a:lnSpc>
              <a:spcBef>
                <a:spcPts val="1000"/>
              </a:spcBef>
              <a:buClr>
                <a:schemeClr val="accent1"/>
              </a:buClr>
              <a:buFont typeface="Wingdings 3" charset="2"/>
              <a:buChar char=""/>
            </a:pPr>
            <a:r>
              <a:rPr lang="en-US" sz="2400" dirty="0">
                <a:solidFill>
                  <a:schemeClr val="tx1">
                    <a:lumMod val="75000"/>
                    <a:lumOff val="25000"/>
                  </a:schemeClr>
                </a:solidFill>
                <a:latin typeface="Arial Nova" panose="020B0504020202020204" pitchFamily="34" charset="0"/>
              </a:rPr>
              <a:t> M-03  </a:t>
            </a:r>
            <a:r>
              <a:rPr lang="en-US" sz="2400" dirty="0" err="1">
                <a:solidFill>
                  <a:schemeClr val="tx1">
                    <a:lumMod val="75000"/>
                    <a:lumOff val="25000"/>
                  </a:schemeClr>
                </a:solidFill>
                <a:latin typeface="Arial Nova" panose="020B0504020202020204" pitchFamily="34" charset="0"/>
              </a:rPr>
              <a:t>Comercialización</a:t>
            </a:r>
            <a:r>
              <a:rPr lang="en-US" sz="2400" dirty="0">
                <a:solidFill>
                  <a:schemeClr val="tx1">
                    <a:lumMod val="75000"/>
                    <a:lumOff val="25000"/>
                  </a:schemeClr>
                </a:solidFill>
                <a:latin typeface="Arial Nova" panose="020B0504020202020204" pitchFamily="34" charset="0"/>
              </a:rPr>
              <a:t> y </a:t>
            </a:r>
            <a:r>
              <a:rPr lang="en-US" sz="2400" dirty="0" err="1">
                <a:solidFill>
                  <a:schemeClr val="tx1">
                    <a:lumMod val="75000"/>
                    <a:lumOff val="25000"/>
                  </a:schemeClr>
                </a:solidFill>
                <a:latin typeface="Arial Nova" panose="020B0504020202020204" pitchFamily="34" charset="0"/>
              </a:rPr>
              <a:t>publicidad</a:t>
            </a:r>
            <a:r>
              <a:rPr lang="en-US" sz="2400" dirty="0">
                <a:solidFill>
                  <a:schemeClr val="tx1">
                    <a:lumMod val="75000"/>
                    <a:lumOff val="25000"/>
                  </a:schemeClr>
                </a:solidFill>
                <a:latin typeface="Arial Nova" panose="020B0504020202020204" pitchFamily="34" charset="0"/>
              </a:rPr>
              <a:t> digital  </a:t>
            </a:r>
          </a:p>
          <a:p>
            <a:pPr lvl="1" defTabSz="457200">
              <a:lnSpc>
                <a:spcPct val="90000"/>
              </a:lnSpc>
              <a:spcBef>
                <a:spcPts val="1000"/>
              </a:spcBef>
              <a:buClr>
                <a:schemeClr val="accent1"/>
              </a:buClr>
              <a:buFont typeface="Wingdings 3" charset="2"/>
              <a:buChar char=""/>
            </a:pPr>
            <a:r>
              <a:rPr lang="en-US" sz="2400" dirty="0">
                <a:solidFill>
                  <a:schemeClr val="tx1">
                    <a:lumMod val="75000"/>
                    <a:lumOff val="25000"/>
                  </a:schemeClr>
                </a:solidFill>
                <a:latin typeface="Arial Nova" panose="020B0504020202020204" pitchFamily="34" charset="0"/>
              </a:rPr>
              <a:t> M-04  </a:t>
            </a:r>
            <a:r>
              <a:rPr lang="en-US" sz="2400" dirty="0" err="1">
                <a:solidFill>
                  <a:schemeClr val="tx1">
                    <a:lumMod val="75000"/>
                    <a:lumOff val="25000"/>
                  </a:schemeClr>
                </a:solidFill>
                <a:latin typeface="Arial Nova" panose="020B0504020202020204" pitchFamily="34" charset="0"/>
              </a:rPr>
              <a:t>Venta</a:t>
            </a:r>
            <a:r>
              <a:rPr lang="en-US" sz="2400" dirty="0">
                <a:solidFill>
                  <a:schemeClr val="tx1">
                    <a:lumMod val="75000"/>
                    <a:lumOff val="25000"/>
                  </a:schemeClr>
                </a:solidFill>
                <a:latin typeface="Arial Nova" panose="020B0504020202020204" pitchFamily="34" charset="0"/>
              </a:rPr>
              <a:t> de </a:t>
            </a:r>
            <a:r>
              <a:rPr lang="en-US" sz="2400" dirty="0" err="1">
                <a:solidFill>
                  <a:schemeClr val="tx1">
                    <a:lumMod val="75000"/>
                    <a:lumOff val="25000"/>
                  </a:schemeClr>
                </a:solidFill>
                <a:latin typeface="Arial Nova" panose="020B0504020202020204" pitchFamily="34" charset="0"/>
              </a:rPr>
              <a:t>productos</a:t>
            </a:r>
            <a:r>
              <a:rPr lang="en-US" sz="2400" dirty="0">
                <a:solidFill>
                  <a:schemeClr val="tx1">
                    <a:lumMod val="75000"/>
                    <a:lumOff val="25000"/>
                  </a:schemeClr>
                </a:solidFill>
                <a:latin typeface="Arial Nova" panose="020B0504020202020204" pitchFamily="34" charset="0"/>
              </a:rPr>
              <a:t> y </a:t>
            </a:r>
            <a:r>
              <a:rPr lang="en-US" sz="2400" dirty="0" err="1">
                <a:solidFill>
                  <a:schemeClr val="tx1">
                    <a:lumMod val="75000"/>
                    <a:lumOff val="25000"/>
                  </a:schemeClr>
                </a:solidFill>
                <a:latin typeface="Arial Nova" panose="020B0504020202020204" pitchFamily="34" charset="0"/>
              </a:rPr>
              <a:t>servicios</a:t>
            </a:r>
            <a:r>
              <a:rPr lang="en-US" sz="2400" dirty="0">
                <a:solidFill>
                  <a:schemeClr val="tx1">
                    <a:lumMod val="75000"/>
                    <a:lumOff val="25000"/>
                  </a:schemeClr>
                </a:solidFill>
                <a:latin typeface="Arial Nova" panose="020B0504020202020204" pitchFamily="34" charset="0"/>
              </a:rPr>
              <a:t> </a:t>
            </a:r>
          </a:p>
        </p:txBody>
      </p:sp>
      <p:sp>
        <p:nvSpPr>
          <p:cNvPr id="3" name="TextBox 2">
            <a:extLst>
              <a:ext uri="{FF2B5EF4-FFF2-40B4-BE49-F238E27FC236}">
                <a16:creationId xmlns:a16="http://schemas.microsoft.com/office/drawing/2014/main" id="{8F761A64-5AF7-48E3-A0EE-BB42EB1F2266}"/>
              </a:ext>
            </a:extLst>
          </p:cNvPr>
          <p:cNvSpPr txBox="1"/>
          <p:nvPr/>
        </p:nvSpPr>
        <p:spPr>
          <a:xfrm>
            <a:off x="1147701" y="2836769"/>
            <a:ext cx="2764476" cy="1200329"/>
          </a:xfrm>
          <a:prstGeom prst="rect">
            <a:avLst/>
          </a:prstGeom>
          <a:noFill/>
        </p:spPr>
        <p:txBody>
          <a:bodyPr wrap="square" rtlCol="0">
            <a:spAutoFit/>
          </a:bodyPr>
          <a:lstStyle/>
          <a:p>
            <a:pPr algn="ctr"/>
            <a:r>
              <a:rPr lang="en-US" sz="2800" b="1" dirty="0">
                <a:solidFill>
                  <a:schemeClr val="bg1"/>
                </a:solidFill>
                <a:latin typeface="Arial Nova" panose="020B0504020202020204" pitchFamily="34" charset="0"/>
              </a:rPr>
              <a:t>INFORMACIÓN GENERAL </a:t>
            </a:r>
          </a:p>
          <a:p>
            <a:endParaRPr lang="en-US" sz="1600" dirty="0"/>
          </a:p>
        </p:txBody>
      </p:sp>
    </p:spTree>
    <p:extLst>
      <p:ext uri="{BB962C8B-B14F-4D97-AF65-F5344CB8AC3E}">
        <p14:creationId xmlns:p14="http://schemas.microsoft.com/office/powerpoint/2010/main" val="2085286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58642" y="0"/>
            <a:ext cx="9633358" cy="9140964"/>
          </a:xfrm>
          <a:prstGeom prst="rect">
            <a:avLst/>
          </a:prstGeom>
        </p:spPr>
        <p:txBody>
          <a:bodyPr wrap="square">
            <a:spAutoFit/>
          </a:bodyPr>
          <a:lstStyle/>
          <a:p>
            <a:pPr fontAlgn="base"/>
            <a:endParaRPr lang="es-HN" sz="2800" b="1" i="0" dirty="0">
              <a:solidFill>
                <a:srgbClr val="FF0000"/>
              </a:solidFill>
              <a:effectLst/>
              <a:latin typeface="Arial Nova" panose="020B0504020202020204" pitchFamily="34" charset="0"/>
            </a:endParaRPr>
          </a:p>
          <a:p>
            <a:pPr fontAlgn="base"/>
            <a:r>
              <a:rPr lang="es-HN" sz="2800" b="1" i="0" dirty="0">
                <a:solidFill>
                  <a:srgbClr val="FF0000"/>
                </a:solidFill>
                <a:effectLst/>
                <a:latin typeface="Arial Nova" panose="020B0504020202020204" pitchFamily="34" charset="0"/>
              </a:rPr>
              <a:t>Seiton</a:t>
            </a:r>
            <a:br>
              <a:rPr lang="es-HN" sz="2800" b="1" i="0" dirty="0">
                <a:solidFill>
                  <a:srgbClr val="FF0000"/>
                </a:solidFill>
                <a:effectLst/>
                <a:latin typeface="Arial Nova" panose="020B0504020202020204" pitchFamily="34" charset="0"/>
              </a:rPr>
            </a:br>
            <a:endParaRPr lang="es-HN" sz="2800" b="1" i="0" dirty="0">
              <a:solidFill>
                <a:srgbClr val="FF0000"/>
              </a:solidFill>
              <a:effectLst/>
              <a:latin typeface="Arial Nova" panose="020B0504020202020204" pitchFamily="34" charset="0"/>
            </a:endParaRPr>
          </a:p>
          <a:p>
            <a:pPr fontAlgn="base"/>
            <a:endParaRPr lang="es-HN" sz="2800" b="1" dirty="0">
              <a:solidFill>
                <a:srgbClr val="FF0000"/>
              </a:solidFill>
              <a:latin typeface="Arial Nova" panose="020B0504020202020204" pitchFamily="34" charset="0"/>
            </a:endParaRPr>
          </a:p>
          <a:p>
            <a:pPr fontAlgn="base"/>
            <a:r>
              <a:rPr lang="es-HN" sz="2800" b="1" i="0" dirty="0">
                <a:solidFill>
                  <a:srgbClr val="333333"/>
                </a:solidFill>
                <a:effectLst/>
                <a:latin typeface="Arial Nova" panose="020B0504020202020204" pitchFamily="34" charset="0"/>
              </a:rPr>
              <a:t>Se asocia con la organización. </a:t>
            </a:r>
            <a:r>
              <a:rPr lang="es-HN" sz="2800" i="0" dirty="0">
                <a:solidFill>
                  <a:srgbClr val="333333"/>
                </a:solidFill>
                <a:effectLst/>
                <a:latin typeface="Arial Nova" panose="020B0504020202020204" pitchFamily="34" charset="0"/>
              </a:rPr>
              <a:t>Se trata de generar o propiciar la armonía dentro de los espacios de trabajo a través de orden en las salas, escritorios, áreas comunes, entre otras zonas de trabajo.</a:t>
            </a:r>
            <a:br>
              <a:rPr lang="es-HN" sz="2800" i="0" dirty="0">
                <a:solidFill>
                  <a:srgbClr val="333333"/>
                </a:solidFill>
                <a:effectLst/>
                <a:latin typeface="Arial Nova" panose="020B0504020202020204" pitchFamily="34" charset="0"/>
              </a:rPr>
            </a:br>
            <a:endParaRPr lang="es-HN" sz="2800" i="0" dirty="0">
              <a:solidFill>
                <a:srgbClr val="333333"/>
              </a:solidFill>
              <a:effectLst/>
              <a:latin typeface="Arial Nova" panose="020B0504020202020204" pitchFamily="34" charset="0"/>
            </a:endParaRPr>
          </a:p>
          <a:p>
            <a:pPr fontAlgn="base"/>
            <a:r>
              <a:rPr lang="es-HN" sz="2800" i="0" dirty="0">
                <a:solidFill>
                  <a:srgbClr val="333333"/>
                </a:solidFill>
                <a:effectLst/>
                <a:latin typeface="Arial Nova" panose="020B0504020202020204" pitchFamily="34" charset="0"/>
              </a:rPr>
              <a:t>De esa manera no solo se logra tener espacios de trabajo más gratos; también se facilita el acceso a documentos, servicios y herramientas que puedan ser útiles para cualquier miembro del equipo de trabajo a través de la clasificación adecuada del contenido u otra clase de recursos.</a:t>
            </a:r>
          </a:p>
          <a:p>
            <a:pPr fontAlgn="base"/>
            <a:endParaRPr lang="es-HN" sz="2800" dirty="0">
              <a:solidFill>
                <a:srgbClr val="333333"/>
              </a:solidFill>
              <a:latin typeface="Arial Nova" panose="020B0504020202020204" pitchFamily="34" charset="0"/>
            </a:endParaRPr>
          </a:p>
          <a:p>
            <a:pPr fontAlgn="base"/>
            <a:endParaRPr lang="es-HN" sz="2800" i="0" dirty="0">
              <a:solidFill>
                <a:srgbClr val="333333"/>
              </a:solidFill>
              <a:effectLst/>
              <a:latin typeface="Arial Nova" panose="020B0504020202020204" pitchFamily="34" charset="0"/>
            </a:endParaRPr>
          </a:p>
          <a:p>
            <a:pPr fontAlgn="base"/>
            <a:endParaRPr lang="es-HN" sz="2800" b="0" i="0" dirty="0">
              <a:solidFill>
                <a:srgbClr val="333333"/>
              </a:solidFill>
              <a:effectLst/>
              <a:latin typeface="Arial Nova" panose="020B0504020202020204" pitchFamily="34" charset="0"/>
            </a:endParaRPr>
          </a:p>
          <a:p>
            <a:pPr fontAlgn="base"/>
            <a:endParaRPr lang="es-HN" sz="2800" dirty="0">
              <a:solidFill>
                <a:srgbClr val="333333"/>
              </a:solidFill>
              <a:latin typeface="Arial Nova" panose="020B0504020202020204" pitchFamily="34" charset="0"/>
            </a:endParaRPr>
          </a:p>
          <a:p>
            <a:pPr fontAlgn="base"/>
            <a:endParaRPr lang="es-HN" sz="2800" b="0" i="0" dirty="0">
              <a:solidFill>
                <a:srgbClr val="333333"/>
              </a:solidFill>
              <a:effectLst/>
              <a:latin typeface="Arial Nova" panose="020B0504020202020204" pitchFamily="34" charset="0"/>
            </a:endParaRPr>
          </a:p>
          <a:p>
            <a:pPr fontAlgn="base"/>
            <a:endParaRPr lang="es-HN" sz="2800" b="0" i="0" dirty="0">
              <a:solidFill>
                <a:srgbClr val="333333"/>
              </a:solidFill>
              <a:effectLst/>
              <a:latin typeface="Arial Nova" panose="020B0504020202020204" pitchFamily="34" charset="0"/>
            </a:endParaRPr>
          </a:p>
        </p:txBody>
      </p:sp>
    </p:spTree>
    <p:extLst>
      <p:ext uri="{BB962C8B-B14F-4D97-AF65-F5344CB8AC3E}">
        <p14:creationId xmlns:p14="http://schemas.microsoft.com/office/powerpoint/2010/main" val="1767534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248250" y="154547"/>
            <a:ext cx="9471524" cy="6555641"/>
          </a:xfrm>
          <a:prstGeom prst="rect">
            <a:avLst/>
          </a:prstGeom>
        </p:spPr>
        <p:txBody>
          <a:bodyPr wrap="square">
            <a:spAutoFit/>
          </a:bodyPr>
          <a:lstStyle/>
          <a:p>
            <a:pPr fontAlgn="base"/>
            <a:r>
              <a:rPr lang="es-HN" sz="2800" b="1" dirty="0">
                <a:solidFill>
                  <a:srgbClr val="FF0000"/>
                </a:solidFill>
                <a:latin typeface="Arial Nova" panose="020B0504020202020204" pitchFamily="34" charset="0"/>
              </a:rPr>
              <a:t>Seiso</a:t>
            </a:r>
          </a:p>
          <a:p>
            <a:pPr fontAlgn="base"/>
            <a:r>
              <a:rPr lang="es-HN" sz="2800" b="1" dirty="0">
                <a:latin typeface="Arial Nova" panose="020B0504020202020204" pitchFamily="34" charset="0"/>
              </a:rPr>
              <a:t>Se relaciona con la limpieza como un valor que depende de todos los involucrados con la organización</a:t>
            </a:r>
            <a:r>
              <a:rPr lang="es-HN" sz="2800" dirty="0">
                <a:latin typeface="Arial Nova" panose="020B0504020202020204" pitchFamily="34" charset="0"/>
              </a:rPr>
              <a:t>. Por tanto, cada persona es responsable del cuidado e higiene de los espacios de trabajo en los que se encuentra.</a:t>
            </a:r>
          </a:p>
          <a:p>
            <a:pPr fontAlgn="base"/>
            <a:br>
              <a:rPr lang="es-HN" sz="2800" dirty="0">
                <a:latin typeface="Arial Nova" panose="020B0504020202020204" pitchFamily="34" charset="0"/>
              </a:rPr>
            </a:br>
            <a:r>
              <a:rPr lang="es-HN" sz="2800" dirty="0">
                <a:latin typeface="Arial Nova" panose="020B0504020202020204" pitchFamily="34" charset="0"/>
              </a:rPr>
              <a:t>El cuidado e higiene al que se refiere esta palabra también está relacionado con la imagen de la persona, un aspecto clave no solo desde una perspectiva personal sino también en relación con la dinámica de trabajo para no incomodar a compañeros y clientes.</a:t>
            </a:r>
            <a:br>
              <a:rPr lang="es-HN" sz="2800" dirty="0">
                <a:latin typeface="Arial Nova" panose="020B0504020202020204" pitchFamily="34" charset="0"/>
              </a:rPr>
            </a:br>
            <a:r>
              <a:rPr lang="es-HN" sz="2800" dirty="0">
                <a:latin typeface="Arial Nova" panose="020B0504020202020204" pitchFamily="34" charset="0"/>
              </a:rPr>
              <a:t>Esto deriva en mejoras en las relaciones interpersonales y la conservación de equipos y áreas de trabajo.</a:t>
            </a:r>
          </a:p>
          <a:p>
            <a:pPr fontAlgn="base"/>
            <a:endParaRPr lang="es-HN" sz="2800" dirty="0">
              <a:solidFill>
                <a:srgbClr val="333333"/>
              </a:solidFill>
              <a:latin typeface="Arial Nova" panose="020B0504020202020204" pitchFamily="34" charset="0"/>
            </a:endParaRPr>
          </a:p>
        </p:txBody>
      </p:sp>
    </p:spTree>
    <p:extLst>
      <p:ext uri="{BB962C8B-B14F-4D97-AF65-F5344CB8AC3E}">
        <p14:creationId xmlns:p14="http://schemas.microsoft.com/office/powerpoint/2010/main" val="29505190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365695" y="167425"/>
            <a:ext cx="9611657" cy="6370975"/>
          </a:xfrm>
          <a:prstGeom prst="rect">
            <a:avLst/>
          </a:prstGeom>
        </p:spPr>
        <p:txBody>
          <a:bodyPr wrap="square">
            <a:spAutoFit/>
          </a:bodyPr>
          <a:lstStyle/>
          <a:p>
            <a:pPr fontAlgn="base"/>
            <a:r>
              <a:rPr lang="es-HN" sz="2400" b="1" i="0" dirty="0">
                <a:solidFill>
                  <a:srgbClr val="FF0000"/>
                </a:solidFill>
                <a:effectLst/>
                <a:latin typeface="Arial Nova" panose="020B0504020202020204" pitchFamily="34" charset="0"/>
              </a:rPr>
              <a:t>Seiketsu:</a:t>
            </a:r>
          </a:p>
          <a:p>
            <a:pPr fontAlgn="base"/>
            <a:endParaRPr lang="es-HN" sz="2400" b="1" i="0" dirty="0">
              <a:solidFill>
                <a:srgbClr val="FF0000"/>
              </a:solidFill>
              <a:effectLst/>
              <a:latin typeface="Arial Nova" panose="020B0504020202020204" pitchFamily="34" charset="0"/>
            </a:endParaRPr>
          </a:p>
          <a:p>
            <a:pPr fontAlgn="base"/>
            <a:r>
              <a:rPr lang="es-HN" sz="2400" i="0" dirty="0">
                <a:solidFill>
                  <a:srgbClr val="333333"/>
                </a:solidFill>
                <a:effectLst/>
                <a:latin typeface="Arial Nova" panose="020B0504020202020204" pitchFamily="34" charset="0"/>
              </a:rPr>
              <a:t>Esta palabra de la metodología 5S </a:t>
            </a:r>
            <a:r>
              <a:rPr lang="es-HN" sz="2400" b="1" i="0" dirty="0">
                <a:solidFill>
                  <a:srgbClr val="333333"/>
                </a:solidFill>
                <a:effectLst/>
                <a:latin typeface="Arial Nova" panose="020B0504020202020204" pitchFamily="34" charset="0"/>
              </a:rPr>
              <a:t>se fundamenta en generar dinámicas de reafirmación de los </a:t>
            </a:r>
            <a:r>
              <a:rPr lang="es-HN" sz="2400" b="1" i="0" u="none" strike="noStrike" dirty="0">
                <a:effectLst/>
                <a:latin typeface="Arial Nova" panose="020B0504020202020204" pitchFamily="34" charset="0"/>
              </a:rPr>
              <a:t>valores</a:t>
            </a:r>
            <a:r>
              <a:rPr lang="es-HN" sz="2400" b="1" i="0" u="none" strike="noStrike" dirty="0">
                <a:solidFill>
                  <a:srgbClr val="3C78EE"/>
                </a:solidFill>
                <a:effectLst/>
                <a:latin typeface="Arial Nova" panose="020B0504020202020204" pitchFamily="34" charset="0"/>
              </a:rPr>
              <a:t> </a:t>
            </a:r>
            <a:r>
              <a:rPr lang="es-HN" sz="2400" b="1" i="0" dirty="0">
                <a:solidFill>
                  <a:srgbClr val="333333"/>
                </a:solidFill>
                <a:effectLst/>
                <a:latin typeface="Arial Nova" panose="020B0504020202020204" pitchFamily="34" charset="0"/>
              </a:rPr>
              <a:t>antes descritos. </a:t>
            </a:r>
            <a:r>
              <a:rPr lang="es-HN" sz="2400" i="0" dirty="0">
                <a:solidFill>
                  <a:srgbClr val="333333"/>
                </a:solidFill>
                <a:effectLst/>
                <a:latin typeface="Arial Nova" panose="020B0504020202020204" pitchFamily="34" charset="0"/>
              </a:rPr>
              <a:t>Se trata de normalizar esas conductas hasta convertirlas en  hábitos que se vuelvan parte de la filosofía de trabajo de los empleados.</a:t>
            </a:r>
            <a:br>
              <a:rPr lang="es-HN" sz="2400" i="0" dirty="0">
                <a:solidFill>
                  <a:srgbClr val="333333"/>
                </a:solidFill>
                <a:effectLst/>
                <a:latin typeface="Arial Nova" panose="020B0504020202020204" pitchFamily="34" charset="0"/>
              </a:rPr>
            </a:br>
            <a:endParaRPr lang="es-HN" sz="2400" i="0" dirty="0">
              <a:solidFill>
                <a:srgbClr val="333333"/>
              </a:solidFill>
              <a:effectLst/>
              <a:latin typeface="Arial Nova" panose="020B0504020202020204" pitchFamily="34" charset="0"/>
            </a:endParaRPr>
          </a:p>
          <a:p>
            <a:pPr fontAlgn="base"/>
            <a:r>
              <a:rPr lang="es-HN" sz="2400" i="0" dirty="0">
                <a:solidFill>
                  <a:srgbClr val="333333"/>
                </a:solidFill>
                <a:effectLst/>
                <a:latin typeface="Arial Nova" panose="020B0504020202020204" pitchFamily="34" charset="0"/>
              </a:rPr>
              <a:t>De esa manera se consolida el nuevo modelo de trabajo. Para ello, como parte de la metodología 5S, se pueden realizar diversas acciones, como dejar en espacios accesibles aquellos elementos que se usen constantemente y apartar aquellos que sean necesarios de forma ocasional; generar costumbres de monitoreo de higiene en los espacios de trabajo así como la categorización y la adecuada distribución de recursos.</a:t>
            </a:r>
            <a:br>
              <a:rPr lang="es-HN" sz="2400" i="0" dirty="0">
                <a:solidFill>
                  <a:srgbClr val="333333"/>
                </a:solidFill>
                <a:effectLst/>
                <a:latin typeface="Arial Nova" panose="020B0504020202020204" pitchFamily="34" charset="0"/>
              </a:rPr>
            </a:br>
            <a:endParaRPr lang="es-HN" sz="2400" i="0" dirty="0">
              <a:solidFill>
                <a:srgbClr val="333333"/>
              </a:solidFill>
              <a:effectLst/>
              <a:latin typeface="Arial Nova" panose="020B0504020202020204" pitchFamily="34" charset="0"/>
            </a:endParaRPr>
          </a:p>
          <a:p>
            <a:br>
              <a:rPr lang="es-HN" sz="2400" dirty="0">
                <a:latin typeface="Arial Nova" panose="020B0504020202020204" pitchFamily="34" charset="0"/>
              </a:rPr>
            </a:br>
            <a:endParaRPr lang="es-HN" sz="2400" dirty="0">
              <a:latin typeface="Arial Nova" panose="020B0504020202020204" pitchFamily="34" charset="0"/>
            </a:endParaRPr>
          </a:p>
        </p:txBody>
      </p:sp>
    </p:spTree>
    <p:extLst>
      <p:ext uri="{BB962C8B-B14F-4D97-AF65-F5344CB8AC3E}">
        <p14:creationId xmlns:p14="http://schemas.microsoft.com/office/powerpoint/2010/main" val="35400673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483140" y="1197736"/>
            <a:ext cx="9378301" cy="3539430"/>
          </a:xfrm>
          <a:prstGeom prst="rect">
            <a:avLst/>
          </a:prstGeom>
        </p:spPr>
        <p:txBody>
          <a:bodyPr wrap="square">
            <a:spAutoFit/>
          </a:bodyPr>
          <a:lstStyle/>
          <a:p>
            <a:pPr fontAlgn="base"/>
            <a:r>
              <a:rPr lang="es-HN" sz="2800" b="1" i="0" dirty="0">
                <a:solidFill>
                  <a:srgbClr val="FF0000"/>
                </a:solidFill>
                <a:effectLst/>
                <a:latin typeface="Arial Nova" panose="020B0504020202020204" pitchFamily="34" charset="0"/>
              </a:rPr>
              <a:t>Shitsuke:</a:t>
            </a:r>
          </a:p>
          <a:p>
            <a:pPr fontAlgn="base"/>
            <a:endParaRPr lang="es-HN" sz="2800" i="0" dirty="0">
              <a:solidFill>
                <a:srgbClr val="FF0000"/>
              </a:solidFill>
              <a:effectLst/>
              <a:latin typeface="Arial Nova" panose="020B0504020202020204" pitchFamily="34" charset="0"/>
            </a:endParaRPr>
          </a:p>
          <a:p>
            <a:pPr fontAlgn="base"/>
            <a:r>
              <a:rPr lang="es-HN" sz="2800" b="1" i="0" dirty="0">
                <a:solidFill>
                  <a:srgbClr val="333333"/>
                </a:solidFill>
                <a:effectLst/>
                <a:latin typeface="Arial Nova" panose="020B0504020202020204" pitchFamily="34" charset="0"/>
              </a:rPr>
              <a:t>Involucra a la disciplina como un valor esencial </a:t>
            </a:r>
            <a:r>
              <a:rPr lang="es-HN" sz="2800" i="0" dirty="0">
                <a:solidFill>
                  <a:srgbClr val="333333"/>
                </a:solidFill>
                <a:effectLst/>
                <a:latin typeface="Arial Nova" panose="020B0504020202020204" pitchFamily="34" charset="0"/>
              </a:rPr>
              <a:t>para que el desarrollo de los cuatro factores anteriores se cultive hasta convertirse en parte de la filosofía de la organización. La constancia en la aplicación de estos aspectos y su monitoreo derivará en diversas mejoras para el personal y la dinámica de trabajo de la empresa.</a:t>
            </a:r>
          </a:p>
        </p:txBody>
      </p:sp>
    </p:spTree>
    <p:extLst>
      <p:ext uri="{BB962C8B-B14F-4D97-AF65-F5344CB8AC3E}">
        <p14:creationId xmlns:p14="http://schemas.microsoft.com/office/powerpoint/2010/main" val="21797751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58641" y="334851"/>
            <a:ext cx="9470225" cy="5693866"/>
          </a:xfrm>
          <a:prstGeom prst="rect">
            <a:avLst/>
          </a:prstGeom>
        </p:spPr>
        <p:txBody>
          <a:bodyPr wrap="square">
            <a:spAutoFit/>
          </a:bodyPr>
          <a:lstStyle/>
          <a:p>
            <a:pPr algn="ctr" fontAlgn="base"/>
            <a:r>
              <a:rPr lang="es-HN" sz="2800" b="1" i="0" dirty="0">
                <a:solidFill>
                  <a:srgbClr val="333333"/>
                </a:solidFill>
                <a:effectLst/>
                <a:latin typeface="Arial Nova" panose="020B0504020202020204" pitchFamily="34" charset="0"/>
              </a:rPr>
              <a:t>CULTURA EMPRESARIAL</a:t>
            </a:r>
          </a:p>
          <a:p>
            <a:pPr fontAlgn="base"/>
            <a:r>
              <a:rPr lang="es-HN" sz="2800" i="0" dirty="0">
                <a:solidFill>
                  <a:srgbClr val="333333"/>
                </a:solidFill>
                <a:effectLst/>
                <a:latin typeface="Arial Nova" panose="020B0504020202020204" pitchFamily="34" charset="0"/>
              </a:rPr>
              <a:t>En ese sentido, no solo se trata de exigir conductas a los empleados sino también en </a:t>
            </a:r>
            <a:r>
              <a:rPr lang="es-HN" sz="2800" b="1" i="0" dirty="0">
                <a:solidFill>
                  <a:srgbClr val="333333"/>
                </a:solidFill>
                <a:effectLst/>
                <a:latin typeface="Arial Nova" panose="020B0504020202020204" pitchFamily="34" charset="0"/>
              </a:rPr>
              <a:t>invertir en capacitaciones, mejoras, equipos y herramientas </a:t>
            </a:r>
            <a:r>
              <a:rPr lang="es-HN" sz="2800" i="0" dirty="0">
                <a:solidFill>
                  <a:srgbClr val="333333"/>
                </a:solidFill>
                <a:effectLst/>
                <a:latin typeface="Arial Nova" panose="020B0504020202020204" pitchFamily="34" charset="0"/>
              </a:rPr>
              <a:t>que faciliten la tarea y vayan de la mano con su esfuerzo por construir una cultura de trabajo distinta a la que, posiblemente, venían manejando.</a:t>
            </a:r>
            <a:br>
              <a:rPr lang="es-HN" sz="2800" i="0" dirty="0">
                <a:solidFill>
                  <a:srgbClr val="333333"/>
                </a:solidFill>
                <a:effectLst/>
                <a:latin typeface="Arial Nova" panose="020B0504020202020204" pitchFamily="34" charset="0"/>
              </a:rPr>
            </a:br>
            <a:endParaRPr lang="es-HN" sz="2800" i="0" dirty="0">
              <a:solidFill>
                <a:srgbClr val="333333"/>
              </a:solidFill>
              <a:effectLst/>
              <a:latin typeface="Arial Nova" panose="020B0504020202020204" pitchFamily="34" charset="0"/>
            </a:endParaRPr>
          </a:p>
          <a:p>
            <a:pPr fontAlgn="base"/>
            <a:r>
              <a:rPr lang="es-HN" sz="2800" i="0" dirty="0">
                <a:solidFill>
                  <a:srgbClr val="333333"/>
                </a:solidFill>
                <a:effectLst/>
                <a:latin typeface="Arial Nova" panose="020B0504020202020204" pitchFamily="34" charset="0"/>
              </a:rPr>
              <a:t>Para estimar el impacto que la metodología 5S genera se recomienda desarrollar evaluaciones periódicas para conocer cómo va su ejecución. De esa manera también se incentiva que la filosofía de trabajo puede seguir mejorando y creciendo.</a:t>
            </a:r>
          </a:p>
        </p:txBody>
      </p:sp>
    </p:spTree>
    <p:extLst>
      <p:ext uri="{BB962C8B-B14F-4D97-AF65-F5344CB8AC3E}">
        <p14:creationId xmlns:p14="http://schemas.microsoft.com/office/powerpoint/2010/main" val="15742078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332138" y="347730"/>
            <a:ext cx="9516425" cy="6370975"/>
          </a:xfrm>
          <a:prstGeom prst="rect">
            <a:avLst/>
          </a:prstGeom>
        </p:spPr>
        <p:txBody>
          <a:bodyPr wrap="square">
            <a:spAutoFit/>
          </a:bodyPr>
          <a:lstStyle/>
          <a:p>
            <a:pPr algn="ctr" fontAlgn="base"/>
            <a:r>
              <a:rPr lang="es-HN" sz="2400" b="1" i="0" dirty="0">
                <a:effectLst/>
                <a:latin typeface="Arial Nova" panose="020B0504020202020204" pitchFamily="34" charset="0"/>
              </a:rPr>
              <a:t>Objetivos de la metodología 5S</a:t>
            </a:r>
          </a:p>
          <a:p>
            <a:pPr algn="ctr" fontAlgn="base"/>
            <a:endParaRPr lang="es-HN" sz="2400" b="0" i="0" dirty="0">
              <a:effectLst/>
              <a:latin typeface="Arial Nova" panose="020B0504020202020204" pitchFamily="34" charset="0"/>
            </a:endParaRPr>
          </a:p>
          <a:p>
            <a:pPr algn="just" fontAlgn="base"/>
            <a:r>
              <a:rPr lang="es-HN" sz="2400" i="0" dirty="0">
                <a:solidFill>
                  <a:srgbClr val="333333"/>
                </a:solidFill>
                <a:effectLst/>
                <a:latin typeface="Arial Nova" panose="020B0504020202020204" pitchFamily="34" charset="0"/>
              </a:rPr>
              <a:t>La metodología 5S </a:t>
            </a:r>
            <a:r>
              <a:rPr lang="es-HN" sz="2400" b="1" i="0" dirty="0">
                <a:solidFill>
                  <a:srgbClr val="333333"/>
                </a:solidFill>
                <a:effectLst/>
                <a:latin typeface="Arial Nova" panose="020B0504020202020204" pitchFamily="34" charset="0"/>
              </a:rPr>
              <a:t>ofrece resultados en el mediano y largo plazo </a:t>
            </a:r>
            <a:r>
              <a:rPr lang="es-HN" sz="2400" i="0" dirty="0">
                <a:solidFill>
                  <a:srgbClr val="333333"/>
                </a:solidFill>
                <a:effectLst/>
                <a:latin typeface="Arial Nova" panose="020B0504020202020204" pitchFamily="34" charset="0"/>
              </a:rPr>
              <a:t>a través del logro de objetivos en los espacios de trabajo y el </a:t>
            </a:r>
            <a:r>
              <a:rPr lang="es-HN" sz="2400" i="0" u="none" strike="noStrike" dirty="0">
                <a:effectLst/>
                <a:latin typeface="Arial Nova" panose="020B0504020202020204" pitchFamily="34" charset="0"/>
              </a:rPr>
              <a:t>rendimiento del personal</a:t>
            </a:r>
            <a:endParaRPr lang="es-HN" sz="2400" i="0" dirty="0">
              <a:effectLst/>
              <a:latin typeface="Arial Nova" panose="020B0504020202020204" pitchFamily="34" charset="0"/>
            </a:endParaRPr>
          </a:p>
          <a:p>
            <a:pPr algn="just" fontAlgn="base"/>
            <a:endParaRPr lang="es-HN" sz="2400" dirty="0">
              <a:solidFill>
                <a:srgbClr val="333333"/>
              </a:solidFill>
              <a:latin typeface="Arial Nova" panose="020B0504020202020204" pitchFamily="34" charset="0"/>
            </a:endParaRPr>
          </a:p>
          <a:p>
            <a:pPr algn="just" fontAlgn="base"/>
            <a:r>
              <a:rPr lang="es-HN" sz="2400" dirty="0">
                <a:latin typeface="Arial Nova" panose="020B0504020202020204" pitchFamily="34" charset="0"/>
              </a:rPr>
              <a:t>Al fomentar el sentido de utilidad, el orden y el higiene a través de diversos métodos, el área de trabajo se convierte en un mejor espacio para estar.</a:t>
            </a:r>
          </a:p>
          <a:p>
            <a:pPr algn="just" fontAlgn="base"/>
            <a:endParaRPr lang="es-HN" sz="2400" dirty="0">
              <a:latin typeface="Arial Nova" panose="020B0504020202020204" pitchFamily="34" charset="0"/>
            </a:endParaRPr>
          </a:p>
          <a:p>
            <a:pPr algn="just" fontAlgn="base"/>
            <a:r>
              <a:rPr lang="es-HN" sz="2400" dirty="0">
                <a:latin typeface="Arial Nova" panose="020B0504020202020204" pitchFamily="34" charset="0"/>
              </a:rPr>
              <a:t>Esto deriva en aspectos positivos, dentro de los que se encuentran mejoras en el desempeño individual de los empleados y el rendimiento grupal, al fomentar a través de la metodología 5S una cultura de orden, clasificación, cuidado y compromiso tanto en las tareas como en las relaciones entre los empleados.</a:t>
            </a:r>
          </a:p>
          <a:p>
            <a:br>
              <a:rPr lang="es-HN" sz="2400" dirty="0">
                <a:latin typeface="Arial Nova" panose="020B0504020202020204" pitchFamily="34" charset="0"/>
              </a:rPr>
            </a:br>
            <a:endParaRPr lang="es-HN" sz="2400" b="0" i="0" dirty="0">
              <a:solidFill>
                <a:srgbClr val="333333"/>
              </a:solidFill>
              <a:effectLst/>
              <a:latin typeface="Arial Nova" panose="020B0504020202020204" pitchFamily="34" charset="0"/>
            </a:endParaRPr>
          </a:p>
        </p:txBody>
      </p:sp>
    </p:spTree>
    <p:extLst>
      <p:ext uri="{BB962C8B-B14F-4D97-AF65-F5344CB8AC3E}">
        <p14:creationId xmlns:p14="http://schemas.microsoft.com/office/powerpoint/2010/main" val="26710170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323750" y="117693"/>
            <a:ext cx="9576328" cy="6555641"/>
          </a:xfrm>
          <a:prstGeom prst="rect">
            <a:avLst/>
          </a:prstGeom>
        </p:spPr>
        <p:txBody>
          <a:bodyPr wrap="square">
            <a:spAutoFit/>
          </a:bodyPr>
          <a:lstStyle/>
          <a:p>
            <a:pPr algn="ctr" fontAlgn="base"/>
            <a:r>
              <a:rPr lang="es-HN" sz="2800" b="1" dirty="0">
                <a:solidFill>
                  <a:srgbClr val="333333"/>
                </a:solidFill>
                <a:latin typeface="Arial Nova" panose="020B0504020202020204" pitchFamily="34" charset="0"/>
              </a:rPr>
              <a:t>5” S INNOVACION </a:t>
            </a:r>
            <a:endParaRPr lang="es-HN" sz="2800" b="1" i="0" dirty="0">
              <a:solidFill>
                <a:srgbClr val="333333"/>
              </a:solidFill>
              <a:effectLst/>
              <a:latin typeface="Arial Nova" panose="020B0504020202020204" pitchFamily="34" charset="0"/>
            </a:endParaRPr>
          </a:p>
          <a:p>
            <a:pPr fontAlgn="base"/>
            <a:r>
              <a:rPr lang="es-HN" sz="2800" i="0" dirty="0">
                <a:solidFill>
                  <a:srgbClr val="333333"/>
                </a:solidFill>
                <a:effectLst/>
                <a:latin typeface="Arial Nova" panose="020B0504020202020204" pitchFamily="34" charset="0"/>
              </a:rPr>
              <a:t>Es común encontrar pensamientos asociados con que la metodología 5S está ideada únicamente para empresas grandes, sin embargo, </a:t>
            </a:r>
            <a:r>
              <a:rPr lang="es-HN" sz="2800" b="1" i="0" dirty="0">
                <a:solidFill>
                  <a:srgbClr val="333333"/>
                </a:solidFill>
                <a:effectLst/>
                <a:latin typeface="Arial Nova" panose="020B0504020202020204" pitchFamily="34" charset="0"/>
              </a:rPr>
              <a:t>diversos expertos consideran que debería ser una metodología aplicada a cualquier tipo de compañía </a:t>
            </a:r>
            <a:r>
              <a:rPr lang="es-HN" sz="2800" i="0" dirty="0">
                <a:solidFill>
                  <a:srgbClr val="333333"/>
                </a:solidFill>
                <a:effectLst/>
                <a:latin typeface="Arial Nova" panose="020B0504020202020204" pitchFamily="34" charset="0"/>
              </a:rPr>
              <a:t>porque propicia un valor clave dentro del mundo empresarial, la diferenciación.</a:t>
            </a:r>
            <a:br>
              <a:rPr lang="es-HN" sz="2800" i="0" dirty="0">
                <a:solidFill>
                  <a:srgbClr val="333333"/>
                </a:solidFill>
                <a:effectLst/>
                <a:latin typeface="Arial Nova" panose="020B0504020202020204" pitchFamily="34" charset="0"/>
              </a:rPr>
            </a:br>
            <a:endParaRPr lang="es-HN" sz="2800" i="0" dirty="0">
              <a:solidFill>
                <a:srgbClr val="333333"/>
              </a:solidFill>
              <a:effectLst/>
              <a:latin typeface="Arial Nova" panose="020B0504020202020204" pitchFamily="34" charset="0"/>
            </a:endParaRPr>
          </a:p>
          <a:p>
            <a:pPr algn="just" fontAlgn="base"/>
            <a:r>
              <a:rPr lang="es-HN" sz="2800" i="0" dirty="0">
                <a:solidFill>
                  <a:srgbClr val="333333"/>
                </a:solidFill>
                <a:effectLst/>
                <a:latin typeface="Arial Nova" panose="020B0504020202020204" pitchFamily="34" charset="0"/>
              </a:rPr>
              <a:t>La metodología 5S está pensada para desarrollar, a través de los valores descritos, aspectos como la innovación, la eficiencia en distintas áreas, así como mejoras en la productividad y el resultado final del producto con el que cada organización trabaje, bien sea material o conceptual. Su adecuada implementación también deriva en una mejor manera de gestionar las crisis al momento de presentarse.</a:t>
            </a:r>
          </a:p>
        </p:txBody>
      </p:sp>
    </p:spTree>
    <p:extLst>
      <p:ext uri="{BB962C8B-B14F-4D97-AF65-F5344CB8AC3E}">
        <p14:creationId xmlns:p14="http://schemas.microsoft.com/office/powerpoint/2010/main" val="3887865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887523" y="231820"/>
            <a:ext cx="10076949" cy="6063198"/>
          </a:xfrm>
          <a:prstGeom prst="rect">
            <a:avLst/>
          </a:prstGeom>
        </p:spPr>
        <p:txBody>
          <a:bodyPr wrap="square">
            <a:spAutoFit/>
          </a:bodyPr>
          <a:lstStyle/>
          <a:p>
            <a:pPr algn="ctr" fontAlgn="base"/>
            <a:r>
              <a:rPr lang="es-HN" sz="2800" b="1" i="0" dirty="0">
                <a:effectLst/>
                <a:latin typeface="Arial Nova" panose="020B0504020202020204" pitchFamily="34" charset="0"/>
              </a:rPr>
              <a:t>Ventajas de la metodología 5S</a:t>
            </a:r>
          </a:p>
          <a:p>
            <a:pPr algn="ctr" fontAlgn="base"/>
            <a:endParaRPr lang="es-HN" sz="2400" b="1" i="0" dirty="0">
              <a:effectLst/>
              <a:latin typeface="Arial Nova" panose="020B0504020202020204" pitchFamily="34" charset="0"/>
            </a:endParaRPr>
          </a:p>
          <a:p>
            <a:pPr fontAlgn="base"/>
            <a:r>
              <a:rPr lang="es-HN" sz="2400" i="0" dirty="0">
                <a:solidFill>
                  <a:srgbClr val="333333"/>
                </a:solidFill>
                <a:effectLst/>
                <a:latin typeface="Arial Nova" panose="020B0504020202020204" pitchFamily="34" charset="0"/>
              </a:rPr>
              <a:t>Las ventajas de la metodología 5S se reflejan tanto en el rendimiento de los empleados como en los espacios de trabajo.</a:t>
            </a:r>
            <a:br>
              <a:rPr lang="es-HN" sz="2400" i="0" dirty="0">
                <a:solidFill>
                  <a:srgbClr val="333333"/>
                </a:solidFill>
                <a:effectLst/>
                <a:latin typeface="Arial Nova" panose="020B0504020202020204" pitchFamily="34" charset="0"/>
              </a:rPr>
            </a:br>
            <a:endParaRPr lang="es-HN" sz="2400" i="0" dirty="0">
              <a:solidFill>
                <a:srgbClr val="333333"/>
              </a:solidFill>
              <a:effectLst/>
              <a:latin typeface="Arial Nova" panose="020B0504020202020204" pitchFamily="34" charset="0"/>
            </a:endParaRPr>
          </a:p>
          <a:p>
            <a:pPr marL="914400" lvl="1" indent="-457200" fontAlgn="base">
              <a:buFont typeface="Arial" panose="020B0604020202020204" pitchFamily="34" charset="0"/>
              <a:buChar char="•"/>
            </a:pPr>
            <a:r>
              <a:rPr lang="es-HN" sz="2400" i="0" dirty="0">
                <a:solidFill>
                  <a:srgbClr val="333333"/>
                </a:solidFill>
                <a:effectLst/>
                <a:latin typeface="Arial Nova" panose="020B0504020202020204" pitchFamily="34" charset="0"/>
              </a:rPr>
              <a:t>Organización</a:t>
            </a:r>
          </a:p>
          <a:p>
            <a:pPr marL="914400" lvl="1" indent="-457200" fontAlgn="base">
              <a:buFont typeface="Arial" panose="020B0604020202020204" pitchFamily="34" charset="0"/>
              <a:buChar char="•"/>
            </a:pPr>
            <a:r>
              <a:rPr lang="es-HN" sz="2400" i="0" dirty="0">
                <a:solidFill>
                  <a:srgbClr val="333333"/>
                </a:solidFill>
                <a:effectLst/>
                <a:latin typeface="Arial Nova" panose="020B0504020202020204" pitchFamily="34" charset="0"/>
              </a:rPr>
              <a:t>Sistematización</a:t>
            </a:r>
          </a:p>
          <a:p>
            <a:pPr marL="914400" lvl="1" indent="-457200" fontAlgn="base">
              <a:buFont typeface="Arial" panose="020B0604020202020204" pitchFamily="34" charset="0"/>
              <a:buChar char="•"/>
            </a:pPr>
            <a:r>
              <a:rPr lang="es-HN" sz="2400" i="0" dirty="0">
                <a:solidFill>
                  <a:srgbClr val="333333"/>
                </a:solidFill>
                <a:effectLst/>
                <a:latin typeface="Arial Nova" panose="020B0504020202020204" pitchFamily="34" charset="0"/>
              </a:rPr>
              <a:t>Categorización</a:t>
            </a:r>
          </a:p>
          <a:p>
            <a:pPr marL="914400" lvl="1" indent="-457200" fontAlgn="base">
              <a:buFont typeface="Arial" panose="020B0604020202020204" pitchFamily="34" charset="0"/>
              <a:buChar char="•"/>
            </a:pPr>
            <a:r>
              <a:rPr lang="es-HN" sz="2400" i="0" dirty="0">
                <a:solidFill>
                  <a:srgbClr val="333333"/>
                </a:solidFill>
                <a:effectLst/>
                <a:latin typeface="Arial Nova" panose="020B0504020202020204" pitchFamily="34" charset="0"/>
              </a:rPr>
              <a:t>Mejoras en la gestión de tiempo</a:t>
            </a:r>
          </a:p>
          <a:p>
            <a:pPr marL="914400" lvl="1" indent="-457200" fontAlgn="base">
              <a:buFont typeface="Arial" panose="020B0604020202020204" pitchFamily="34" charset="0"/>
              <a:buChar char="•"/>
            </a:pPr>
            <a:r>
              <a:rPr lang="es-HN" sz="2400" i="0" dirty="0">
                <a:solidFill>
                  <a:srgbClr val="333333"/>
                </a:solidFill>
                <a:effectLst/>
                <a:latin typeface="Arial Nova" panose="020B0504020202020204" pitchFamily="34" charset="0"/>
              </a:rPr>
              <a:t>Mejoras en la productividad</a:t>
            </a:r>
          </a:p>
          <a:p>
            <a:pPr marL="914400" lvl="1" indent="-457200" fontAlgn="base">
              <a:buFont typeface="Arial" panose="020B0604020202020204" pitchFamily="34" charset="0"/>
              <a:buChar char="•"/>
            </a:pPr>
            <a:r>
              <a:rPr lang="es-HN" sz="2400" i="0" dirty="0">
                <a:solidFill>
                  <a:srgbClr val="333333"/>
                </a:solidFill>
                <a:effectLst/>
                <a:latin typeface="Arial Nova" panose="020B0504020202020204" pitchFamily="34" charset="0"/>
              </a:rPr>
              <a:t>Optimización de las tareas</a:t>
            </a:r>
          </a:p>
          <a:p>
            <a:pPr marL="914400" lvl="1" indent="-457200" fontAlgn="base">
              <a:buFont typeface="Arial" panose="020B0604020202020204" pitchFamily="34" charset="0"/>
              <a:buChar char="•"/>
            </a:pPr>
            <a:r>
              <a:rPr lang="es-HN" sz="2400" i="0" dirty="0">
                <a:solidFill>
                  <a:srgbClr val="333333"/>
                </a:solidFill>
                <a:effectLst/>
                <a:latin typeface="Arial Nova" panose="020B0504020202020204" pitchFamily="34" charset="0"/>
              </a:rPr>
              <a:t>Mejoras en la gestión del material, evitando pérdidas.</a:t>
            </a:r>
          </a:p>
          <a:p>
            <a:pPr marL="914400" lvl="1" indent="-457200" fontAlgn="base">
              <a:buFont typeface="Arial" panose="020B0604020202020204" pitchFamily="34" charset="0"/>
              <a:buChar char="•"/>
            </a:pPr>
            <a:endParaRPr lang="es-HN" sz="2400" i="0" dirty="0">
              <a:solidFill>
                <a:srgbClr val="333333"/>
              </a:solidFill>
              <a:effectLst/>
              <a:latin typeface="Arial Nova" panose="020B0504020202020204" pitchFamily="34" charset="0"/>
            </a:endParaRPr>
          </a:p>
          <a:p>
            <a:pPr fontAlgn="base"/>
            <a:r>
              <a:rPr lang="es-HN" sz="2400" i="0" dirty="0">
                <a:solidFill>
                  <a:srgbClr val="333333"/>
                </a:solidFill>
                <a:effectLst/>
                <a:latin typeface="Arial Nova" panose="020B0504020202020204" pitchFamily="34" charset="0"/>
              </a:rPr>
              <a:t>Estas ventajas impactan favorablemente en la dinámica laboral, generando mejores resultados, crecimiento profesional y evolución positiva en las relaciones entre los empleados.</a:t>
            </a:r>
          </a:p>
        </p:txBody>
      </p:sp>
    </p:spTree>
    <p:extLst>
      <p:ext uri="{BB962C8B-B14F-4D97-AF65-F5344CB8AC3E}">
        <p14:creationId xmlns:p14="http://schemas.microsoft.com/office/powerpoint/2010/main" val="22023271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979802" y="257577"/>
            <a:ext cx="9933156" cy="4216539"/>
          </a:xfrm>
          <a:prstGeom prst="rect">
            <a:avLst/>
          </a:prstGeom>
        </p:spPr>
        <p:txBody>
          <a:bodyPr wrap="square">
            <a:spAutoFit/>
          </a:bodyPr>
          <a:lstStyle/>
          <a:p>
            <a:pPr fontAlgn="base"/>
            <a:endParaRPr lang="es-HN" sz="2800" b="1" i="0" dirty="0">
              <a:effectLst/>
              <a:latin typeface="Arial Nova" panose="020B0504020202020204" pitchFamily="34" charset="0"/>
            </a:endParaRPr>
          </a:p>
          <a:p>
            <a:pPr algn="ctr" fontAlgn="base"/>
            <a:r>
              <a:rPr lang="es-HN" sz="2800" b="1" i="0" dirty="0">
                <a:effectLst/>
                <a:latin typeface="Arial Nova" panose="020B0504020202020204" pitchFamily="34" charset="0"/>
              </a:rPr>
              <a:t>¿Cómo aplicar el método de las 5S?</a:t>
            </a:r>
          </a:p>
          <a:p>
            <a:pPr fontAlgn="base"/>
            <a:endParaRPr lang="es-HN" sz="2000" b="0" i="0" dirty="0">
              <a:solidFill>
                <a:srgbClr val="3C78EE"/>
              </a:solidFill>
              <a:effectLst/>
              <a:latin typeface="Arial Nova" panose="020B0504020202020204" pitchFamily="34" charset="0"/>
            </a:endParaRPr>
          </a:p>
          <a:p>
            <a:pPr fontAlgn="base"/>
            <a:r>
              <a:rPr lang="es-HN" sz="2800" i="0" dirty="0">
                <a:solidFill>
                  <a:srgbClr val="333333"/>
                </a:solidFill>
                <a:effectLst/>
                <a:latin typeface="Arial Nova" panose="020B0504020202020204" pitchFamily="34" charset="0"/>
              </a:rPr>
              <a:t>Todo cambio de filosofía requiere compromiso, esfuerzo y acompañamiento para generar los resultados esperados a través de la metodología 5S. Si bien la descripción de cada palabra sugiere una forma de aplicación es conveniente tener en cuenta otros aspectos para facilitar el desarrollo de la metodología 5S.</a:t>
            </a:r>
            <a:br>
              <a:rPr lang="es-HN" sz="2400" i="0" dirty="0">
                <a:solidFill>
                  <a:srgbClr val="333333"/>
                </a:solidFill>
                <a:effectLst/>
                <a:latin typeface="Arial Nova" panose="020B0504020202020204" pitchFamily="34" charset="0"/>
              </a:rPr>
            </a:br>
            <a:endParaRPr lang="es-HN" sz="2400" i="0" dirty="0">
              <a:solidFill>
                <a:srgbClr val="333333"/>
              </a:solidFill>
              <a:effectLst/>
              <a:latin typeface="Arial Nova" panose="020B0504020202020204" pitchFamily="34" charset="0"/>
            </a:endParaRPr>
          </a:p>
        </p:txBody>
      </p:sp>
    </p:spTree>
    <p:extLst>
      <p:ext uri="{BB962C8B-B14F-4D97-AF65-F5344CB8AC3E}">
        <p14:creationId xmlns:p14="http://schemas.microsoft.com/office/powerpoint/2010/main" val="29746175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937857" y="257577"/>
            <a:ext cx="9884949" cy="5262979"/>
          </a:xfrm>
          <a:prstGeom prst="rect">
            <a:avLst/>
          </a:prstGeom>
        </p:spPr>
        <p:txBody>
          <a:bodyPr wrap="square">
            <a:spAutoFit/>
          </a:bodyPr>
          <a:lstStyle/>
          <a:p>
            <a:pPr algn="ctr" fontAlgn="base"/>
            <a:r>
              <a:rPr lang="es-HN" sz="2800" b="1" i="0" dirty="0">
                <a:effectLst/>
                <a:latin typeface="Arial Nova" panose="020B0504020202020204" pitchFamily="34" charset="0"/>
              </a:rPr>
              <a:t>Conocimiento y Reconocimiento</a:t>
            </a:r>
          </a:p>
          <a:p>
            <a:pPr algn="ctr" fontAlgn="base"/>
            <a:endParaRPr lang="es-HN" sz="2800" b="0" i="0" dirty="0">
              <a:solidFill>
                <a:srgbClr val="3C78EE"/>
              </a:solidFill>
              <a:effectLst/>
              <a:latin typeface="Arial Nova" panose="020B0504020202020204" pitchFamily="34" charset="0"/>
            </a:endParaRPr>
          </a:p>
          <a:p>
            <a:pPr fontAlgn="base"/>
            <a:r>
              <a:rPr lang="es-HN" sz="2800" i="0" dirty="0">
                <a:solidFill>
                  <a:srgbClr val="333333"/>
                </a:solidFill>
                <a:effectLst/>
                <a:latin typeface="Arial Nova" panose="020B0504020202020204" pitchFamily="34" charset="0"/>
              </a:rPr>
              <a:t>Es necesario conocer al detalle cada uno de los aspectos de la metodología 5S para poder compartirla y fomentarla en las dinámicas de trabajo. Esto implica creer y reconocer que es un método que, bien aplicado, trae diversos beneficios a la organización.</a:t>
            </a:r>
            <a:br>
              <a:rPr lang="es-HN" sz="2800" i="0" dirty="0">
                <a:solidFill>
                  <a:srgbClr val="333333"/>
                </a:solidFill>
                <a:effectLst/>
                <a:latin typeface="Arial Nova" panose="020B0504020202020204" pitchFamily="34" charset="0"/>
              </a:rPr>
            </a:br>
            <a:endParaRPr lang="es-HN" sz="2800" i="0" dirty="0">
              <a:solidFill>
                <a:srgbClr val="333333"/>
              </a:solidFill>
              <a:effectLst/>
              <a:latin typeface="Arial Nova" panose="020B0504020202020204" pitchFamily="34" charset="0"/>
            </a:endParaRPr>
          </a:p>
          <a:p>
            <a:pPr fontAlgn="base"/>
            <a:r>
              <a:rPr lang="es-HN" sz="2800" i="0" dirty="0">
                <a:solidFill>
                  <a:srgbClr val="333333"/>
                </a:solidFill>
                <a:effectLst/>
                <a:latin typeface="Arial Nova" panose="020B0504020202020204" pitchFamily="34" charset="0"/>
              </a:rPr>
              <a:t>Se recomienda estudiar cada concepto a fondo, conocer los distintos </a:t>
            </a:r>
            <a:r>
              <a:rPr lang="es-HN" sz="2800" i="0" u="none" strike="noStrike" dirty="0">
                <a:effectLst/>
                <a:latin typeface="Arial Nova" panose="020B0504020202020204" pitchFamily="34" charset="0"/>
              </a:rPr>
              <a:t>valores</a:t>
            </a:r>
            <a:r>
              <a:rPr lang="es-HN" sz="2800" i="0" dirty="0">
                <a:solidFill>
                  <a:srgbClr val="333333"/>
                </a:solidFill>
                <a:effectLst/>
                <a:latin typeface="Arial Nova" panose="020B0504020202020204" pitchFamily="34" charset="0"/>
              </a:rPr>
              <a:t> y las particularidades de la empresa para dar con la mejor forma de aplicación, procurando que sea una experiencia motivadora para todos los involucrados.</a:t>
            </a:r>
          </a:p>
        </p:txBody>
      </p:sp>
    </p:spTree>
    <p:extLst>
      <p:ext uri="{BB962C8B-B14F-4D97-AF65-F5344CB8AC3E}">
        <p14:creationId xmlns:p14="http://schemas.microsoft.com/office/powerpoint/2010/main" val="2076275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059912" y="1107583"/>
            <a:ext cx="9801529" cy="5262979"/>
          </a:xfrm>
          <a:prstGeom prst="rect">
            <a:avLst/>
          </a:prstGeom>
        </p:spPr>
        <p:txBody>
          <a:bodyPr wrap="square">
            <a:spAutoFit/>
          </a:bodyPr>
          <a:lstStyle/>
          <a:p>
            <a:pPr algn="ctr"/>
            <a:r>
              <a:rPr lang="es-HN" sz="2400" b="1" dirty="0">
                <a:latin typeface="Arial Nova" panose="020B0504020202020204" pitchFamily="34" charset="0"/>
              </a:rPr>
              <a:t>PERFIL PROFESIONAL POR COMPETENCIA LABORAL  DEL “ASESOR DE VENTAS DIGITALES”</a:t>
            </a:r>
          </a:p>
          <a:p>
            <a:endParaRPr lang="es-HN" dirty="0">
              <a:latin typeface="Arial Nova" panose="020B0504020202020204" pitchFamily="34" charset="0"/>
            </a:endParaRPr>
          </a:p>
          <a:p>
            <a:pPr algn="just">
              <a:lnSpc>
                <a:spcPct val="150000"/>
              </a:lnSpc>
            </a:pPr>
            <a:r>
              <a:rPr lang="es-HN" sz="2400" b="1" i="1" dirty="0">
                <a:latin typeface="Arial Nova" panose="020B0504020202020204" pitchFamily="34" charset="0"/>
              </a:rPr>
              <a:t>Competencia General: </a:t>
            </a:r>
            <a:r>
              <a:rPr lang="es-HN" sz="2400" dirty="0">
                <a:latin typeface="Arial Nova" panose="020B0504020202020204" pitchFamily="34" charset="0"/>
              </a:rPr>
              <a:t>Asesorar a los clientes satisfaciendo sus necesidades brindando y promoviendo diversos productos y servicios, con base sobre los medios web y las herramientas publicitarias que te ayudarán a identificar las áreas de oportunidad y así ayudar a cumplir las metas comerciales de tus clientes, cumpliendo con las políticas de la empresa y las normas de cortesía y protocolos de atención y recepción al cliente. </a:t>
            </a:r>
          </a:p>
          <a:p>
            <a:r>
              <a:rPr lang="es-HN" dirty="0">
                <a:latin typeface="Arial Nova" panose="020B0504020202020204" pitchFamily="34" charset="0"/>
              </a:rPr>
              <a:t> </a:t>
            </a:r>
          </a:p>
        </p:txBody>
      </p:sp>
    </p:spTree>
    <p:extLst>
      <p:ext uri="{BB962C8B-B14F-4D97-AF65-F5344CB8AC3E}">
        <p14:creationId xmlns:p14="http://schemas.microsoft.com/office/powerpoint/2010/main" val="34415484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28132" y="90152"/>
            <a:ext cx="10184825" cy="5693866"/>
          </a:xfrm>
          <a:prstGeom prst="rect">
            <a:avLst/>
          </a:prstGeom>
        </p:spPr>
        <p:txBody>
          <a:bodyPr wrap="square">
            <a:spAutoFit/>
          </a:bodyPr>
          <a:lstStyle/>
          <a:p>
            <a:pPr algn="ctr" fontAlgn="base"/>
            <a:endParaRPr lang="es-HN" sz="2800" b="1" i="0" dirty="0">
              <a:effectLst/>
              <a:latin typeface="Arial Nova" panose="020B0504020202020204" pitchFamily="34" charset="0"/>
            </a:endParaRPr>
          </a:p>
          <a:p>
            <a:pPr algn="ctr" fontAlgn="base"/>
            <a:r>
              <a:rPr lang="es-HN" sz="2800" b="1" i="0" dirty="0">
                <a:effectLst/>
                <a:latin typeface="Arial Nova" panose="020B0504020202020204" pitchFamily="34" charset="0"/>
              </a:rPr>
              <a:t>Comisión de control</a:t>
            </a:r>
          </a:p>
          <a:p>
            <a:pPr algn="ctr" fontAlgn="base"/>
            <a:endParaRPr lang="es-HN" sz="2800" b="0" i="0" dirty="0">
              <a:solidFill>
                <a:srgbClr val="3C78EE"/>
              </a:solidFill>
              <a:effectLst/>
              <a:latin typeface="Arial Nova" panose="020B0504020202020204" pitchFamily="34" charset="0"/>
            </a:endParaRPr>
          </a:p>
          <a:p>
            <a:pPr fontAlgn="base"/>
            <a:r>
              <a:rPr lang="es-HN" sz="2800" i="0" dirty="0">
                <a:solidFill>
                  <a:srgbClr val="333333"/>
                </a:solidFill>
                <a:effectLst/>
                <a:latin typeface="Arial Nova" panose="020B0504020202020204" pitchFamily="34" charset="0"/>
              </a:rPr>
              <a:t>Para  evaluar la aplicación de la metodología 5S es recomendable contar con un grupo de empleados que se encarguen de realizar un control de calidad y ayudar en cuanto sea necesario a sus compañeros.</a:t>
            </a:r>
          </a:p>
          <a:p>
            <a:pPr fontAlgn="base"/>
            <a:br>
              <a:rPr lang="es-HN" sz="2800" i="0" dirty="0">
                <a:solidFill>
                  <a:srgbClr val="333333"/>
                </a:solidFill>
                <a:effectLst/>
                <a:latin typeface="Arial Nova" panose="020B0504020202020204" pitchFamily="34" charset="0"/>
              </a:rPr>
            </a:br>
            <a:r>
              <a:rPr lang="es-HN" sz="2800" i="0" dirty="0">
                <a:solidFill>
                  <a:srgbClr val="333333"/>
                </a:solidFill>
                <a:effectLst/>
                <a:latin typeface="Arial Nova" panose="020B0504020202020204" pitchFamily="34" charset="0"/>
              </a:rPr>
              <a:t>Para ello, este grupo de profesionales deberá ser capacitado en la aplicación de la metodología 5S para poder realizar una evaluación adecuada y colaborar con otros en el desarrollo de las estrategias de la metodología 5S.</a:t>
            </a:r>
            <a:br>
              <a:rPr lang="es-HN" sz="2800" i="0" dirty="0">
                <a:solidFill>
                  <a:srgbClr val="333333"/>
                </a:solidFill>
                <a:effectLst/>
                <a:latin typeface="Arial Nova" panose="020B0504020202020204" pitchFamily="34" charset="0"/>
              </a:rPr>
            </a:br>
            <a:endParaRPr lang="es-HN" sz="2800" i="0" dirty="0">
              <a:solidFill>
                <a:srgbClr val="333333"/>
              </a:solidFill>
              <a:effectLst/>
              <a:latin typeface="Arial Nova" panose="020B0504020202020204" pitchFamily="34" charset="0"/>
            </a:endParaRPr>
          </a:p>
        </p:txBody>
      </p:sp>
    </p:spTree>
    <p:extLst>
      <p:ext uri="{BB962C8B-B14F-4D97-AF65-F5344CB8AC3E}">
        <p14:creationId xmlns:p14="http://schemas.microsoft.com/office/powerpoint/2010/main" val="6018384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139193" y="270456"/>
            <a:ext cx="9709370" cy="5262979"/>
          </a:xfrm>
          <a:prstGeom prst="rect">
            <a:avLst/>
          </a:prstGeom>
        </p:spPr>
        <p:txBody>
          <a:bodyPr wrap="square">
            <a:spAutoFit/>
          </a:bodyPr>
          <a:lstStyle/>
          <a:p>
            <a:pPr algn="ctr" fontAlgn="base"/>
            <a:r>
              <a:rPr lang="es-HN" sz="2800" b="1" i="0" dirty="0">
                <a:effectLst/>
                <a:latin typeface="Arial Nova" panose="020B0504020202020204" pitchFamily="34" charset="0"/>
              </a:rPr>
              <a:t>Evaluación</a:t>
            </a:r>
          </a:p>
          <a:p>
            <a:pPr fontAlgn="base"/>
            <a:endParaRPr lang="es-HN" sz="2800" b="1" dirty="0">
              <a:solidFill>
                <a:srgbClr val="333333"/>
              </a:solidFill>
              <a:latin typeface="Arial Nova" panose="020B0504020202020204" pitchFamily="34" charset="0"/>
            </a:endParaRPr>
          </a:p>
          <a:p>
            <a:pPr fontAlgn="base"/>
            <a:r>
              <a:rPr lang="es-HN" sz="2800" i="0" dirty="0">
                <a:solidFill>
                  <a:srgbClr val="333333"/>
                </a:solidFill>
                <a:effectLst/>
                <a:latin typeface="Arial Nova" panose="020B0504020202020204" pitchFamily="34" charset="0"/>
              </a:rPr>
              <a:t>La comisión de control será la responsable de precisar cuáles son los principales problemas de la organización a partir de los fundamentos establecidos en la metodología 5S.</a:t>
            </a:r>
            <a:br>
              <a:rPr lang="es-HN" sz="2800" i="0" dirty="0">
                <a:solidFill>
                  <a:srgbClr val="333333"/>
                </a:solidFill>
                <a:effectLst/>
                <a:latin typeface="Arial Nova" panose="020B0504020202020204" pitchFamily="34" charset="0"/>
              </a:rPr>
            </a:br>
            <a:endParaRPr lang="es-HN" sz="2800" i="0" dirty="0">
              <a:solidFill>
                <a:srgbClr val="333333"/>
              </a:solidFill>
              <a:effectLst/>
              <a:latin typeface="Arial Nova" panose="020B0504020202020204" pitchFamily="34" charset="0"/>
            </a:endParaRPr>
          </a:p>
          <a:p>
            <a:pPr fontAlgn="base"/>
            <a:r>
              <a:rPr lang="es-HN" sz="2800" i="0" dirty="0">
                <a:solidFill>
                  <a:srgbClr val="333333"/>
                </a:solidFill>
                <a:effectLst/>
                <a:latin typeface="Arial Nova" panose="020B0504020202020204" pitchFamily="34" charset="0"/>
              </a:rPr>
              <a:t>De esa manera, tanto el responsable de la aplicación de la metodología 5S como otros miembros del equipo de trabajo construyen una visión amplia sobre las necesidades de la empresa; y, por tanto, se establecen de manera precisa los aspectos que deben mejorarse.</a:t>
            </a:r>
          </a:p>
        </p:txBody>
      </p:sp>
    </p:spTree>
    <p:extLst>
      <p:ext uri="{BB962C8B-B14F-4D97-AF65-F5344CB8AC3E}">
        <p14:creationId xmlns:p14="http://schemas.microsoft.com/office/powerpoint/2010/main" val="20494539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248250" y="167425"/>
            <a:ext cx="9613192" cy="6555641"/>
          </a:xfrm>
          <a:prstGeom prst="rect">
            <a:avLst/>
          </a:prstGeom>
        </p:spPr>
        <p:txBody>
          <a:bodyPr wrap="square">
            <a:spAutoFit/>
          </a:bodyPr>
          <a:lstStyle/>
          <a:p>
            <a:pPr algn="ctr" fontAlgn="base"/>
            <a:r>
              <a:rPr lang="es-HN" sz="2800" b="1" i="0" dirty="0">
                <a:effectLst/>
                <a:latin typeface="Arial Nova" panose="020B0504020202020204" pitchFamily="34" charset="0"/>
              </a:rPr>
              <a:t>Aplicación de los sentidos</a:t>
            </a:r>
          </a:p>
          <a:p>
            <a:pPr algn="ctr" fontAlgn="base"/>
            <a:endParaRPr lang="es-HN" sz="2800" dirty="0">
              <a:solidFill>
                <a:srgbClr val="3C78EE"/>
              </a:solidFill>
              <a:latin typeface="Arial Nova" panose="020B0504020202020204" pitchFamily="34" charset="0"/>
            </a:endParaRPr>
          </a:p>
          <a:p>
            <a:pPr algn="ctr" fontAlgn="base"/>
            <a:endParaRPr lang="es-HN" sz="2800" b="0" i="0" dirty="0">
              <a:solidFill>
                <a:srgbClr val="3C78EE"/>
              </a:solidFill>
              <a:effectLst/>
              <a:latin typeface="Arial Nova" panose="020B0504020202020204" pitchFamily="34" charset="0"/>
            </a:endParaRPr>
          </a:p>
          <a:p>
            <a:pPr fontAlgn="base"/>
            <a:r>
              <a:rPr lang="es-HN" sz="2800" i="0" dirty="0">
                <a:solidFill>
                  <a:srgbClr val="333333"/>
                </a:solidFill>
                <a:effectLst/>
                <a:latin typeface="Arial Nova" panose="020B0504020202020204" pitchFamily="34" charset="0"/>
              </a:rPr>
              <a:t>Conformado el equipo encargado de la aplicación y la evaluación se comienza a fomentar los sentidos antes descritos. La mejor manera de hacerlo es uno por uno, procurando que toda la organización los reconozca y aplique de forma habitual.</a:t>
            </a:r>
            <a:br>
              <a:rPr lang="es-HN" sz="2800" i="0" dirty="0">
                <a:solidFill>
                  <a:srgbClr val="333333"/>
                </a:solidFill>
                <a:effectLst/>
                <a:latin typeface="Arial Nova" panose="020B0504020202020204" pitchFamily="34" charset="0"/>
              </a:rPr>
            </a:br>
            <a:endParaRPr lang="es-HN" sz="2800" i="0" dirty="0">
              <a:solidFill>
                <a:srgbClr val="333333"/>
              </a:solidFill>
              <a:effectLst/>
              <a:latin typeface="Arial Nova" panose="020B0504020202020204" pitchFamily="34" charset="0"/>
            </a:endParaRPr>
          </a:p>
          <a:p>
            <a:pPr fontAlgn="base"/>
            <a:r>
              <a:rPr lang="es-HN" sz="2800" i="0" dirty="0">
                <a:solidFill>
                  <a:srgbClr val="333333"/>
                </a:solidFill>
                <a:effectLst/>
                <a:latin typeface="Arial Nova" panose="020B0504020202020204" pitchFamily="34" charset="0"/>
              </a:rPr>
              <a:t>Se puede comenzar con tareas sencillas como evaluar qué es útil en el día a día de la organización, el higiene y el orden de los espacios, para poco a poco ir desarrollando la metodología 5S de forma práctica y mejorar la cultura de la empresa.</a:t>
            </a:r>
            <a:br>
              <a:rPr lang="es-HN" sz="2800" b="0" i="0" dirty="0">
                <a:solidFill>
                  <a:srgbClr val="333333"/>
                </a:solidFill>
                <a:effectLst/>
                <a:latin typeface="Arial Nova" panose="020B0504020202020204" pitchFamily="34" charset="0"/>
              </a:rPr>
            </a:br>
            <a:endParaRPr lang="es-HN" sz="2800" b="0" i="0" dirty="0">
              <a:solidFill>
                <a:srgbClr val="333333"/>
              </a:solidFill>
              <a:effectLst/>
              <a:latin typeface="Arial Nova" panose="020B0504020202020204" pitchFamily="34" charset="0"/>
            </a:endParaRPr>
          </a:p>
        </p:txBody>
      </p:sp>
    </p:spTree>
    <p:extLst>
      <p:ext uri="{BB962C8B-B14F-4D97-AF65-F5344CB8AC3E}">
        <p14:creationId xmlns:p14="http://schemas.microsoft.com/office/powerpoint/2010/main" val="20352977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912690" y="296214"/>
            <a:ext cx="9910116" cy="4832092"/>
          </a:xfrm>
          <a:prstGeom prst="rect">
            <a:avLst/>
          </a:prstGeom>
        </p:spPr>
        <p:txBody>
          <a:bodyPr wrap="square">
            <a:spAutoFit/>
          </a:bodyPr>
          <a:lstStyle/>
          <a:p>
            <a:pPr algn="ctr" fontAlgn="base"/>
            <a:r>
              <a:rPr lang="es-HN" sz="2800" b="1" i="0" dirty="0">
                <a:effectLst/>
                <a:latin typeface="Arial Nova" panose="020B0504020202020204" pitchFamily="34" charset="0"/>
              </a:rPr>
              <a:t>Evaluación</a:t>
            </a:r>
          </a:p>
          <a:p>
            <a:pPr fontAlgn="base"/>
            <a:endParaRPr lang="es-HN" sz="2800" dirty="0">
              <a:solidFill>
                <a:srgbClr val="3C78EE"/>
              </a:solidFill>
              <a:latin typeface="Arial Nova" panose="020B0504020202020204" pitchFamily="34" charset="0"/>
            </a:endParaRPr>
          </a:p>
          <a:p>
            <a:pPr fontAlgn="base"/>
            <a:r>
              <a:rPr lang="es-HN" sz="2800" i="0" dirty="0">
                <a:solidFill>
                  <a:srgbClr val="333333"/>
                </a:solidFill>
                <a:effectLst/>
                <a:latin typeface="Arial Nova" panose="020B0504020202020204" pitchFamily="34" charset="0"/>
              </a:rPr>
              <a:t>No solo se trata de aplicar; la metodología 5S también </a:t>
            </a:r>
            <a:r>
              <a:rPr lang="es-HN" sz="2800" b="1" i="0" dirty="0">
                <a:solidFill>
                  <a:srgbClr val="333333"/>
                </a:solidFill>
                <a:effectLst/>
                <a:latin typeface="Arial Nova" panose="020B0504020202020204" pitchFamily="34" charset="0"/>
              </a:rPr>
              <a:t>consiste en fomentar un cambio en la filosofía de trabajo </a:t>
            </a:r>
            <a:r>
              <a:rPr lang="es-HN" sz="2800" i="0" dirty="0">
                <a:solidFill>
                  <a:srgbClr val="333333"/>
                </a:solidFill>
                <a:effectLst/>
                <a:latin typeface="Arial Nova" panose="020B0504020202020204" pitchFamily="34" charset="0"/>
              </a:rPr>
              <a:t>que se mantenga en el tiempo.</a:t>
            </a:r>
            <a:br>
              <a:rPr lang="es-HN" sz="2800" i="0" dirty="0">
                <a:solidFill>
                  <a:srgbClr val="333333"/>
                </a:solidFill>
                <a:effectLst/>
                <a:latin typeface="Arial Nova" panose="020B0504020202020204" pitchFamily="34" charset="0"/>
              </a:rPr>
            </a:br>
            <a:endParaRPr lang="es-HN" sz="2800" i="0" dirty="0">
              <a:solidFill>
                <a:srgbClr val="333333"/>
              </a:solidFill>
              <a:effectLst/>
              <a:latin typeface="Arial Nova" panose="020B0504020202020204" pitchFamily="34" charset="0"/>
            </a:endParaRPr>
          </a:p>
          <a:p>
            <a:pPr fontAlgn="base"/>
            <a:r>
              <a:rPr lang="es-HN" sz="2800" i="0" dirty="0">
                <a:solidFill>
                  <a:srgbClr val="333333"/>
                </a:solidFill>
                <a:effectLst/>
                <a:latin typeface="Arial Nova" panose="020B0504020202020204" pitchFamily="34" charset="0"/>
              </a:rPr>
              <a:t>Para lograrlo es importante que se establezcan sistemas de evaluación a través del cual se conozcan los resultados de la aplicación de la metodología 5S y buscar medidas para que pueda seguir creciendo; favoreciendo tanto la dinámica laboral como personal de los empleados.</a:t>
            </a:r>
          </a:p>
        </p:txBody>
      </p:sp>
    </p:spTree>
    <p:extLst>
      <p:ext uri="{BB962C8B-B14F-4D97-AF65-F5344CB8AC3E}">
        <p14:creationId xmlns:p14="http://schemas.microsoft.com/office/powerpoint/2010/main" val="29032446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898DB48-136A-4A3A-9ADF-9563220C45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542BCD2-34D4-487C-BB88-697F103D6B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5458121"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Imagen 2" descr="Metodología 5S - TCM Consultoría y Formación"/>
          <p:cNvPicPr/>
          <p:nvPr/>
        </p:nvPicPr>
        <p:blipFill>
          <a:blip r:embed="rId2" cstate="print">
            <a:extLst>
              <a:ext uri="{28A0092B-C50C-407E-A947-70E740481C1C}">
                <a14:useLocalDpi xmlns:a14="http://schemas.microsoft.com/office/drawing/2010/main" val="0"/>
              </a:ext>
            </a:extLst>
          </a:blip>
          <a:stretch>
            <a:fillRect/>
          </a:stretch>
        </p:blipFill>
        <p:spPr bwMode="auto">
          <a:xfrm>
            <a:off x="798745" y="1596889"/>
            <a:ext cx="4814655" cy="3659140"/>
          </a:xfrm>
          <a:prstGeom prst="rect">
            <a:avLst/>
          </a:prstGeom>
          <a:noFill/>
        </p:spPr>
      </p:pic>
      <p:sp>
        <p:nvSpPr>
          <p:cNvPr id="13" name="Rectangle 12">
            <a:extLst>
              <a:ext uri="{FF2B5EF4-FFF2-40B4-BE49-F238E27FC236}">
                <a16:creationId xmlns:a16="http://schemas.microsoft.com/office/drawing/2014/main" id="{0BB54318-AD96-47DA-B7AE-9F3ACCC3D0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56866" y="480060"/>
            <a:ext cx="5458121"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n 3" descr="Metodología 5S para mejorar la productividad en empresas | PDCA Home"/>
          <p:cNvPicPr/>
          <p:nvPr/>
        </p:nvPicPr>
        <p:blipFill>
          <a:blip r:embed="rId3">
            <a:extLst>
              <a:ext uri="{28A0092B-C50C-407E-A947-70E740481C1C}">
                <a14:useLocalDpi xmlns:a14="http://schemas.microsoft.com/office/drawing/2010/main" val="0"/>
              </a:ext>
            </a:extLst>
          </a:blip>
          <a:stretch>
            <a:fillRect/>
          </a:stretch>
        </p:blipFill>
        <p:spPr bwMode="auto">
          <a:xfrm>
            <a:off x="6584187" y="1148165"/>
            <a:ext cx="4809065" cy="4556588"/>
          </a:xfrm>
          <a:prstGeom prst="rect">
            <a:avLst/>
          </a:prstGeom>
          <a:noFill/>
        </p:spPr>
      </p:pic>
    </p:spTree>
    <p:extLst>
      <p:ext uri="{BB962C8B-B14F-4D97-AF65-F5344CB8AC3E}">
        <p14:creationId xmlns:p14="http://schemas.microsoft.com/office/powerpoint/2010/main" val="757026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612570" y="1184857"/>
            <a:ext cx="9390539" cy="4832092"/>
          </a:xfrm>
          <a:prstGeom prst="rect">
            <a:avLst/>
          </a:prstGeom>
          <a:noFill/>
        </p:spPr>
        <p:txBody>
          <a:bodyPr wrap="square" rtlCol="0">
            <a:spAutoFit/>
          </a:bodyPr>
          <a:lstStyle/>
          <a:p>
            <a:pPr algn="ctr"/>
            <a:r>
              <a:rPr lang="es-HN" sz="2800" dirty="0">
                <a:latin typeface="Arial Nova" panose="020B0504020202020204" pitchFamily="34" charset="0"/>
              </a:rPr>
              <a:t> </a:t>
            </a:r>
            <a:r>
              <a:rPr lang="es-HN" sz="2800" b="1" dirty="0">
                <a:latin typeface="Arial Nova" panose="020B0504020202020204" pitchFamily="34" charset="0"/>
              </a:rPr>
              <a:t>EJEMPLOS PRACTICOS </a:t>
            </a:r>
          </a:p>
          <a:p>
            <a:r>
              <a:rPr lang="es-HN" sz="2800" dirty="0">
                <a:latin typeface="Arial Nova" panose="020B0504020202020204" pitchFamily="34" charset="0"/>
              </a:rPr>
              <a:t>En que </a:t>
            </a:r>
            <a:r>
              <a:rPr lang="es-HN" sz="2800" b="1" dirty="0">
                <a:latin typeface="Arial Nova" panose="020B0504020202020204" pitchFamily="34" charset="0"/>
              </a:rPr>
              <a:t>LUARES</a:t>
            </a:r>
            <a:r>
              <a:rPr lang="es-HN" sz="2800" dirty="0">
                <a:latin typeface="Arial Nova" panose="020B0504020202020204" pitchFamily="34" charset="0"/>
              </a:rPr>
              <a:t> puede aplicar las “5 S”</a:t>
            </a:r>
          </a:p>
          <a:p>
            <a:pPr algn="ctr"/>
            <a:endParaRPr lang="es-HN" sz="2800" dirty="0">
              <a:latin typeface="Arial Nova" panose="020B0504020202020204" pitchFamily="34" charset="0"/>
            </a:endParaRPr>
          </a:p>
          <a:p>
            <a:r>
              <a:rPr lang="es-HN" sz="2800" dirty="0">
                <a:latin typeface="Arial Nova" panose="020B0504020202020204" pitchFamily="34" charset="0"/>
              </a:rPr>
              <a:t>Que </a:t>
            </a:r>
            <a:r>
              <a:rPr lang="es-HN" sz="2800" b="1" dirty="0">
                <a:latin typeface="Arial Nova" panose="020B0504020202020204" pitchFamily="34" charset="0"/>
              </a:rPr>
              <a:t>IMAGEN</a:t>
            </a:r>
            <a:r>
              <a:rPr lang="es-HN" sz="2800" dirty="0">
                <a:latin typeface="Arial Nova" panose="020B0504020202020204" pitchFamily="34" charset="0"/>
              </a:rPr>
              <a:t> puedo transmitir en un lugar de trabajo si aplico la metodología “5 S” </a:t>
            </a:r>
          </a:p>
          <a:p>
            <a:pPr algn="ctr"/>
            <a:endParaRPr lang="es-HN" sz="2800" dirty="0">
              <a:latin typeface="Arial Nova" panose="020B0504020202020204" pitchFamily="34" charset="0"/>
            </a:endParaRPr>
          </a:p>
          <a:p>
            <a:r>
              <a:rPr lang="es-HN" sz="2800" dirty="0">
                <a:latin typeface="Arial Nova" panose="020B0504020202020204" pitchFamily="34" charset="0"/>
              </a:rPr>
              <a:t>Que </a:t>
            </a:r>
            <a:r>
              <a:rPr lang="es-HN" sz="2800" b="1" dirty="0">
                <a:latin typeface="Arial Nova" panose="020B0504020202020204" pitchFamily="34" charset="0"/>
              </a:rPr>
              <a:t>BENEFICIOS </a:t>
            </a:r>
            <a:r>
              <a:rPr lang="es-HN" sz="2800" dirty="0">
                <a:latin typeface="Arial Nova" panose="020B0504020202020204" pitchFamily="34" charset="0"/>
              </a:rPr>
              <a:t>puedo obtener en un negocio propio al aplicar esta metodología</a:t>
            </a:r>
          </a:p>
          <a:p>
            <a:endParaRPr lang="es-HN" sz="2800" dirty="0">
              <a:latin typeface="Arial Nova" panose="020B0504020202020204" pitchFamily="34" charset="0"/>
            </a:endParaRPr>
          </a:p>
          <a:p>
            <a:r>
              <a:rPr lang="es-HN" sz="2800" dirty="0">
                <a:latin typeface="Arial Nova" panose="020B0504020202020204" pitchFamily="34" charset="0"/>
              </a:rPr>
              <a:t>Como me puedo </a:t>
            </a:r>
            <a:r>
              <a:rPr lang="es-HN" sz="2800" b="1" dirty="0">
                <a:latin typeface="Arial Nova" panose="020B0504020202020204" pitchFamily="34" charset="0"/>
              </a:rPr>
              <a:t>AYJUDAR EN MIS ESTUDIOS </a:t>
            </a:r>
            <a:r>
              <a:rPr lang="es-HN" sz="2800" dirty="0">
                <a:latin typeface="Arial Nova" panose="020B0504020202020204" pitchFamily="34" charset="0"/>
              </a:rPr>
              <a:t>poner en practicas esta metodología  </a:t>
            </a:r>
          </a:p>
        </p:txBody>
      </p:sp>
    </p:spTree>
    <p:extLst>
      <p:ext uri="{BB962C8B-B14F-4D97-AF65-F5344CB8AC3E}">
        <p14:creationId xmlns:p14="http://schemas.microsoft.com/office/powerpoint/2010/main" val="1569069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140299" y="309093"/>
            <a:ext cx="9824174" cy="6024983"/>
          </a:xfrm>
          <a:prstGeom prst="rect">
            <a:avLst/>
          </a:prstGeom>
        </p:spPr>
        <p:txBody>
          <a:bodyPr wrap="square">
            <a:spAutoFit/>
          </a:bodyPr>
          <a:lstStyle/>
          <a:p>
            <a:pPr algn="ctr"/>
            <a:r>
              <a:rPr lang="es-HN" sz="2400" b="1" dirty="0">
                <a:latin typeface="Arial Nova" panose="020B0504020202020204" pitchFamily="34" charset="0"/>
              </a:rPr>
              <a:t>Elementos de Competencia: </a:t>
            </a:r>
          </a:p>
          <a:p>
            <a:endParaRPr lang="es-HN" sz="2400" b="1" dirty="0">
              <a:latin typeface="Arial Nova" panose="020B0504020202020204" pitchFamily="34" charset="0"/>
            </a:endParaRPr>
          </a:p>
          <a:p>
            <a:endParaRPr lang="es-HN" dirty="0">
              <a:latin typeface="Arial Nova" panose="020B0504020202020204" pitchFamily="34" charset="0"/>
            </a:endParaRPr>
          </a:p>
          <a:p>
            <a:pPr marL="342900" indent="-342900" algn="just">
              <a:lnSpc>
                <a:spcPct val="150000"/>
              </a:lnSpc>
              <a:buFont typeface="Wingdings" panose="05000000000000000000" pitchFamily="2" charset="2"/>
              <a:buChar char="v"/>
            </a:pPr>
            <a:r>
              <a:rPr lang="es-HN" sz="2400" dirty="0">
                <a:latin typeface="Arial Nova" panose="020B0504020202020204" pitchFamily="34" charset="0"/>
              </a:rPr>
              <a:t>Aplicar técnicas de atención al cliente según exigencias. </a:t>
            </a:r>
          </a:p>
          <a:p>
            <a:pPr marL="342900" indent="-342900" algn="just">
              <a:lnSpc>
                <a:spcPct val="150000"/>
              </a:lnSpc>
              <a:buFont typeface="Wingdings" panose="05000000000000000000" pitchFamily="2" charset="2"/>
              <a:buChar char="v"/>
            </a:pPr>
            <a:r>
              <a:rPr lang="es-HN" sz="2400" dirty="0">
                <a:latin typeface="Arial Nova" panose="020B0504020202020204" pitchFamily="34" charset="0"/>
              </a:rPr>
              <a:t> Identificar las opciones de venta según necesidades y características de los clientes. </a:t>
            </a:r>
          </a:p>
          <a:p>
            <a:pPr marL="342900" indent="-342900" algn="just">
              <a:lnSpc>
                <a:spcPct val="150000"/>
              </a:lnSpc>
              <a:buFont typeface="Wingdings" panose="05000000000000000000" pitchFamily="2" charset="2"/>
              <a:buChar char="v"/>
            </a:pPr>
            <a:r>
              <a:rPr lang="es-HN" sz="2400" dirty="0">
                <a:latin typeface="Arial Nova" panose="020B0504020202020204" pitchFamily="34" charset="0"/>
              </a:rPr>
              <a:t>Elaborar documentos operando opciones actualizadas de Windows, procesadores de  palabras y hojas electrónicas. </a:t>
            </a:r>
          </a:p>
          <a:p>
            <a:pPr marL="342900" indent="-342900" algn="just">
              <a:lnSpc>
                <a:spcPct val="150000"/>
              </a:lnSpc>
              <a:buFont typeface="Wingdings" panose="05000000000000000000" pitchFamily="2" charset="2"/>
              <a:buChar char="v"/>
            </a:pPr>
            <a:r>
              <a:rPr lang="es-HN" sz="2400" dirty="0">
                <a:latin typeface="Arial Nova" panose="020B0504020202020204" pitchFamily="34" charset="0"/>
              </a:rPr>
              <a:t>Opera herramientas digitales para la promoción y venta de productos y servicios de una empresa. </a:t>
            </a:r>
          </a:p>
          <a:p>
            <a:pPr marL="342900" indent="-342900" algn="just">
              <a:lnSpc>
                <a:spcPct val="150000"/>
              </a:lnSpc>
              <a:buFont typeface="Wingdings" panose="05000000000000000000" pitchFamily="2" charset="2"/>
              <a:buChar char="v"/>
            </a:pPr>
            <a:r>
              <a:rPr lang="es-HN" sz="2400" dirty="0">
                <a:latin typeface="Arial Nova" panose="020B0504020202020204" pitchFamily="34" charset="0"/>
              </a:rPr>
              <a:t>Ofrecer diversidad de productos excediendo las expectativas de los clientes.   Realizar la venta de diversos productos y servicios.   </a:t>
            </a:r>
          </a:p>
        </p:txBody>
      </p:sp>
    </p:spTree>
    <p:extLst>
      <p:ext uri="{BB962C8B-B14F-4D97-AF65-F5344CB8AC3E}">
        <p14:creationId xmlns:p14="http://schemas.microsoft.com/office/powerpoint/2010/main" val="3550960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8"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9"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0"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1"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2"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3"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4"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5"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6"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7"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8"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19"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1" name="Group 20">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2"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3"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4"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5"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6"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7"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8"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29"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0"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1"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2"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3"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5" name="Rectangle 34">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7"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39" name="Rectangle 38">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42">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44"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45"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46"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47"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48"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49"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50"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51"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52"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53"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54"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55"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57" name="Group 56">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58"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59"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60"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61"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62"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63"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64"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65"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66"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67"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68"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69"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1"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2" name="Rectángulo 1"/>
          <p:cNvSpPr/>
          <p:nvPr/>
        </p:nvSpPr>
        <p:spPr>
          <a:xfrm>
            <a:off x="3373062" y="2133600"/>
            <a:ext cx="8131550" cy="3777622"/>
          </a:xfrm>
          <a:prstGeom prst="rect">
            <a:avLst/>
          </a:prstGeom>
        </p:spPr>
        <p:txBody>
          <a:bodyPr vert="horz" lIns="91440" tIns="45720" rIns="91440" bIns="45720" rtlCol="0">
            <a:normAutofit/>
          </a:bodyPr>
          <a:lstStyle/>
          <a:p>
            <a:pPr defTabSz="457200">
              <a:spcBef>
                <a:spcPts val="1000"/>
              </a:spcBef>
              <a:buClr>
                <a:schemeClr val="accent1"/>
              </a:buClr>
              <a:buFont typeface="Wingdings 3" charset="2"/>
              <a:buChar char=""/>
            </a:pPr>
            <a:r>
              <a:rPr lang="en-US" b="1" dirty="0" err="1">
                <a:solidFill>
                  <a:schemeClr val="tx1">
                    <a:lumMod val="75000"/>
                    <a:lumOff val="25000"/>
                  </a:schemeClr>
                </a:solidFill>
              </a:rPr>
              <a:t>Destrezas</a:t>
            </a:r>
            <a:r>
              <a:rPr lang="en-US" b="1" dirty="0">
                <a:solidFill>
                  <a:schemeClr val="tx1">
                    <a:lumMod val="75000"/>
                    <a:lumOff val="25000"/>
                  </a:schemeClr>
                </a:solidFill>
              </a:rPr>
              <a:t> y </a:t>
            </a:r>
            <a:r>
              <a:rPr lang="en-US" b="1" dirty="0" err="1">
                <a:solidFill>
                  <a:schemeClr val="tx1">
                    <a:lumMod val="75000"/>
                    <a:lumOff val="25000"/>
                  </a:schemeClr>
                </a:solidFill>
              </a:rPr>
              <a:t>Habilidades</a:t>
            </a:r>
            <a:endParaRPr lang="en-US" b="1" dirty="0">
              <a:solidFill>
                <a:schemeClr val="tx1">
                  <a:lumMod val="75000"/>
                  <a:lumOff val="25000"/>
                </a:schemeClr>
              </a:solidFill>
            </a:endParaRPr>
          </a:p>
          <a:p>
            <a:pPr defTabSz="457200">
              <a:spcBef>
                <a:spcPts val="1000"/>
              </a:spcBef>
              <a:buClr>
                <a:schemeClr val="accent1"/>
              </a:buClr>
              <a:buFont typeface="Wingdings 3" charset="2"/>
              <a:buChar char=""/>
            </a:pPr>
            <a:endParaRPr lang="en-US" dirty="0">
              <a:solidFill>
                <a:schemeClr val="tx1">
                  <a:lumMod val="75000"/>
                  <a:lumOff val="25000"/>
                </a:schemeClr>
              </a:solidFill>
            </a:endParaRPr>
          </a:p>
          <a:p>
            <a:pPr defTabSz="457200">
              <a:spcBef>
                <a:spcPts val="1000"/>
              </a:spcBef>
              <a:buClr>
                <a:schemeClr val="accent1"/>
              </a:buClr>
              <a:buFont typeface="Wingdings 3" charset="2"/>
              <a:buChar char=""/>
            </a:pPr>
            <a:endParaRPr lang="en-US" dirty="0">
              <a:solidFill>
                <a:schemeClr val="tx1">
                  <a:lumMod val="75000"/>
                  <a:lumOff val="25000"/>
                </a:schemeClr>
              </a:solidFill>
            </a:endParaRPr>
          </a:p>
          <a:p>
            <a:pPr defTabSz="457200">
              <a:spcBef>
                <a:spcPts val="1000"/>
              </a:spcBef>
              <a:buClr>
                <a:schemeClr val="accent1"/>
              </a:buClr>
              <a:buFont typeface="Wingdings 3" charset="2"/>
              <a:buChar char=""/>
            </a:pPr>
            <a:r>
              <a:rPr lang="en-US" dirty="0">
                <a:solidFill>
                  <a:schemeClr val="tx1">
                    <a:lumMod val="75000"/>
                    <a:lumOff val="25000"/>
                  </a:schemeClr>
                </a:solidFill>
              </a:rPr>
              <a:t>-</a:t>
            </a:r>
            <a:r>
              <a:rPr lang="en-US" dirty="0" err="1">
                <a:solidFill>
                  <a:schemeClr val="tx1">
                    <a:lumMod val="75000"/>
                    <a:lumOff val="25000"/>
                  </a:schemeClr>
                </a:solidFill>
              </a:rPr>
              <a:t>Habilidad</a:t>
            </a:r>
            <a:r>
              <a:rPr lang="en-US" dirty="0">
                <a:solidFill>
                  <a:schemeClr val="tx1">
                    <a:lumMod val="75000"/>
                    <a:lumOff val="25000"/>
                  </a:schemeClr>
                </a:solidFill>
              </a:rPr>
              <a:t> </a:t>
            </a:r>
            <a:r>
              <a:rPr lang="en-US" dirty="0" err="1">
                <a:solidFill>
                  <a:schemeClr val="tx1">
                    <a:lumMod val="75000"/>
                    <a:lumOff val="25000"/>
                  </a:schemeClr>
                </a:solidFill>
              </a:rPr>
              <a:t>en</a:t>
            </a:r>
            <a:r>
              <a:rPr lang="en-US" dirty="0">
                <a:solidFill>
                  <a:schemeClr val="tx1">
                    <a:lumMod val="75000"/>
                    <a:lumOff val="25000"/>
                  </a:schemeClr>
                </a:solidFill>
              </a:rPr>
              <a:t> el </a:t>
            </a:r>
            <a:r>
              <a:rPr lang="en-US" dirty="0" err="1">
                <a:solidFill>
                  <a:schemeClr val="tx1">
                    <a:lumMod val="75000"/>
                    <a:lumOff val="25000"/>
                  </a:schemeClr>
                </a:solidFill>
              </a:rPr>
              <a:t>manejo</a:t>
            </a:r>
            <a:r>
              <a:rPr lang="en-US" dirty="0">
                <a:solidFill>
                  <a:schemeClr val="tx1">
                    <a:lumMod val="75000"/>
                    <a:lumOff val="25000"/>
                  </a:schemeClr>
                </a:solidFill>
              </a:rPr>
              <a:t> de </a:t>
            </a:r>
            <a:r>
              <a:rPr lang="en-US" dirty="0" err="1">
                <a:solidFill>
                  <a:schemeClr val="tx1">
                    <a:lumMod val="75000"/>
                    <a:lumOff val="25000"/>
                  </a:schemeClr>
                </a:solidFill>
              </a:rPr>
              <a:t>inventarios</a:t>
            </a:r>
            <a:r>
              <a:rPr lang="en-US" dirty="0">
                <a:solidFill>
                  <a:schemeClr val="tx1">
                    <a:lumMod val="75000"/>
                    <a:lumOff val="25000"/>
                  </a:schemeClr>
                </a:solidFill>
              </a:rPr>
              <a:t>. </a:t>
            </a:r>
          </a:p>
          <a:p>
            <a:pPr defTabSz="457200">
              <a:spcBef>
                <a:spcPts val="1000"/>
              </a:spcBef>
              <a:buClr>
                <a:schemeClr val="accent1"/>
              </a:buClr>
              <a:buFont typeface="Wingdings 3" charset="2"/>
              <a:buChar char=""/>
            </a:pPr>
            <a:r>
              <a:rPr lang="en-US" dirty="0">
                <a:solidFill>
                  <a:schemeClr val="tx1">
                    <a:lumMod val="75000"/>
                    <a:lumOff val="25000"/>
                  </a:schemeClr>
                </a:solidFill>
              </a:rPr>
              <a:t>-</a:t>
            </a:r>
            <a:r>
              <a:rPr lang="en-US" dirty="0" err="1">
                <a:solidFill>
                  <a:schemeClr val="tx1">
                    <a:lumMod val="75000"/>
                    <a:lumOff val="25000"/>
                  </a:schemeClr>
                </a:solidFill>
              </a:rPr>
              <a:t>Habilidad</a:t>
            </a:r>
            <a:r>
              <a:rPr lang="en-US" dirty="0">
                <a:solidFill>
                  <a:schemeClr val="tx1">
                    <a:lumMod val="75000"/>
                    <a:lumOff val="25000"/>
                  </a:schemeClr>
                </a:solidFill>
              </a:rPr>
              <a:t> </a:t>
            </a:r>
            <a:r>
              <a:rPr lang="en-US" dirty="0" err="1">
                <a:solidFill>
                  <a:schemeClr val="tx1">
                    <a:lumMod val="75000"/>
                    <a:lumOff val="25000"/>
                  </a:schemeClr>
                </a:solidFill>
              </a:rPr>
              <a:t>en</a:t>
            </a:r>
            <a:r>
              <a:rPr lang="en-US" dirty="0">
                <a:solidFill>
                  <a:schemeClr val="tx1">
                    <a:lumMod val="75000"/>
                    <a:lumOff val="25000"/>
                  </a:schemeClr>
                </a:solidFill>
              </a:rPr>
              <a:t> el </a:t>
            </a:r>
            <a:r>
              <a:rPr lang="en-US" dirty="0" err="1">
                <a:solidFill>
                  <a:schemeClr val="tx1">
                    <a:lumMod val="75000"/>
                    <a:lumOff val="25000"/>
                  </a:schemeClr>
                </a:solidFill>
              </a:rPr>
              <a:t>manejo</a:t>
            </a:r>
            <a:r>
              <a:rPr lang="en-US" dirty="0">
                <a:solidFill>
                  <a:schemeClr val="tx1">
                    <a:lumMod val="75000"/>
                    <a:lumOff val="25000"/>
                  </a:schemeClr>
                </a:solidFill>
              </a:rPr>
              <a:t> del </a:t>
            </a:r>
            <a:r>
              <a:rPr lang="en-US" dirty="0" err="1">
                <a:solidFill>
                  <a:schemeClr val="tx1">
                    <a:lumMod val="75000"/>
                    <a:lumOff val="25000"/>
                  </a:schemeClr>
                </a:solidFill>
              </a:rPr>
              <a:t>programa</a:t>
            </a:r>
            <a:r>
              <a:rPr lang="en-US" dirty="0">
                <a:solidFill>
                  <a:schemeClr val="tx1">
                    <a:lumMod val="75000"/>
                    <a:lumOff val="25000"/>
                  </a:schemeClr>
                </a:solidFill>
              </a:rPr>
              <a:t> </a:t>
            </a:r>
            <a:r>
              <a:rPr lang="en-US" dirty="0" err="1">
                <a:solidFill>
                  <a:schemeClr val="tx1">
                    <a:lumMod val="75000"/>
                    <a:lumOff val="25000"/>
                  </a:schemeClr>
                </a:solidFill>
              </a:rPr>
              <a:t>informático</a:t>
            </a:r>
            <a:r>
              <a:rPr lang="en-US" dirty="0">
                <a:solidFill>
                  <a:schemeClr val="tx1">
                    <a:lumMod val="75000"/>
                    <a:lumOff val="25000"/>
                  </a:schemeClr>
                </a:solidFill>
              </a:rPr>
              <a:t> de la </a:t>
            </a:r>
            <a:r>
              <a:rPr lang="en-US" dirty="0" err="1">
                <a:solidFill>
                  <a:schemeClr val="tx1">
                    <a:lumMod val="75000"/>
                    <a:lumOff val="25000"/>
                  </a:schemeClr>
                </a:solidFill>
              </a:rPr>
              <a:t>empresa</a:t>
            </a:r>
            <a:r>
              <a:rPr lang="en-US" dirty="0">
                <a:solidFill>
                  <a:schemeClr val="tx1">
                    <a:lumMod val="75000"/>
                    <a:lumOff val="25000"/>
                  </a:schemeClr>
                </a:solidFill>
              </a:rPr>
              <a:t>. </a:t>
            </a:r>
          </a:p>
          <a:p>
            <a:pPr defTabSz="457200">
              <a:spcBef>
                <a:spcPts val="1000"/>
              </a:spcBef>
              <a:buClr>
                <a:schemeClr val="accent1"/>
              </a:buClr>
              <a:buFont typeface="Wingdings 3" charset="2"/>
              <a:buChar char=""/>
            </a:pPr>
            <a:r>
              <a:rPr lang="en-US" dirty="0">
                <a:solidFill>
                  <a:schemeClr val="tx1">
                    <a:lumMod val="75000"/>
                    <a:lumOff val="25000"/>
                  </a:schemeClr>
                </a:solidFill>
              </a:rPr>
              <a:t>-</a:t>
            </a:r>
            <a:r>
              <a:rPr lang="en-US" dirty="0" err="1">
                <a:solidFill>
                  <a:schemeClr val="tx1">
                    <a:lumMod val="75000"/>
                    <a:lumOff val="25000"/>
                  </a:schemeClr>
                </a:solidFill>
              </a:rPr>
              <a:t>Habilidad</a:t>
            </a:r>
            <a:r>
              <a:rPr lang="en-US" dirty="0">
                <a:solidFill>
                  <a:schemeClr val="tx1">
                    <a:lumMod val="75000"/>
                    <a:lumOff val="25000"/>
                  </a:schemeClr>
                </a:solidFill>
              </a:rPr>
              <a:t> para </a:t>
            </a:r>
            <a:r>
              <a:rPr lang="en-US" dirty="0" err="1">
                <a:solidFill>
                  <a:schemeClr val="tx1">
                    <a:lumMod val="75000"/>
                    <a:lumOff val="25000"/>
                  </a:schemeClr>
                </a:solidFill>
              </a:rPr>
              <a:t>negociar</a:t>
            </a:r>
            <a:r>
              <a:rPr lang="en-US" dirty="0">
                <a:solidFill>
                  <a:schemeClr val="tx1">
                    <a:lumMod val="75000"/>
                    <a:lumOff val="25000"/>
                  </a:schemeClr>
                </a:solidFill>
              </a:rPr>
              <a:t> con los </a:t>
            </a:r>
            <a:r>
              <a:rPr lang="en-US" dirty="0" err="1">
                <a:solidFill>
                  <a:schemeClr val="tx1">
                    <a:lumMod val="75000"/>
                    <a:lumOff val="25000"/>
                  </a:schemeClr>
                </a:solidFill>
              </a:rPr>
              <a:t>clientes</a:t>
            </a:r>
            <a:r>
              <a:rPr lang="en-US" dirty="0">
                <a:solidFill>
                  <a:schemeClr val="tx1">
                    <a:lumMod val="75000"/>
                    <a:lumOff val="25000"/>
                  </a:schemeClr>
                </a:solidFill>
              </a:rPr>
              <a:t>. </a:t>
            </a:r>
          </a:p>
        </p:txBody>
      </p:sp>
    </p:spTree>
    <p:extLst>
      <p:ext uri="{BB962C8B-B14F-4D97-AF65-F5344CB8AC3E}">
        <p14:creationId xmlns:p14="http://schemas.microsoft.com/office/powerpoint/2010/main" val="66399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8"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9"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0"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1"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2"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3"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4"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5"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6"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7"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8"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19"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1" name="Group 20">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2"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3"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4"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5"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6"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7"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8"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29"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0"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1"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2"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3"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5" name="Rectangle 34">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7"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39" name="Rectangle 38">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42">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44"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45"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46"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47"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48"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49"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50"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51"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52"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53"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54"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55"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57" name="Group 56">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58"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59"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60"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61"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62"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63"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64"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65"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66"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67"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68"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69"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1"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2" name="Rectángulo 1"/>
          <p:cNvSpPr/>
          <p:nvPr/>
        </p:nvSpPr>
        <p:spPr>
          <a:xfrm>
            <a:off x="3373062" y="643095"/>
            <a:ext cx="8131550" cy="5268127"/>
          </a:xfrm>
          <a:prstGeom prst="rect">
            <a:avLst/>
          </a:prstGeom>
        </p:spPr>
        <p:txBody>
          <a:bodyPr vert="horz" lIns="91440" tIns="45720" rIns="91440" bIns="45720" rtlCol="0">
            <a:normAutofit fontScale="92500" lnSpcReduction="10000"/>
          </a:bodyPr>
          <a:lstStyle/>
          <a:p>
            <a:pPr defTabSz="457200">
              <a:lnSpc>
                <a:spcPct val="90000"/>
              </a:lnSpc>
              <a:spcBef>
                <a:spcPts val="1000"/>
              </a:spcBef>
              <a:buClr>
                <a:schemeClr val="accent1"/>
              </a:buClr>
              <a:buFont typeface="Wingdings 3" charset="2"/>
              <a:buChar char=""/>
            </a:pPr>
            <a:r>
              <a:rPr lang="en-US" b="1" dirty="0" err="1">
                <a:solidFill>
                  <a:schemeClr val="tx1">
                    <a:lumMod val="75000"/>
                    <a:lumOff val="25000"/>
                  </a:schemeClr>
                </a:solidFill>
                <a:latin typeface="Arial Nova" panose="020B0504020202020204" pitchFamily="34" charset="0"/>
              </a:rPr>
              <a:t>Evidencias</a:t>
            </a:r>
            <a:r>
              <a:rPr lang="en-US" b="1" dirty="0">
                <a:solidFill>
                  <a:schemeClr val="tx1">
                    <a:lumMod val="75000"/>
                    <a:lumOff val="25000"/>
                  </a:schemeClr>
                </a:solidFill>
                <a:latin typeface="Arial Nova" panose="020B0504020202020204" pitchFamily="34" charset="0"/>
              </a:rPr>
              <a:t> Socio-</a:t>
            </a:r>
            <a:r>
              <a:rPr lang="en-US" b="1" dirty="0" err="1">
                <a:solidFill>
                  <a:schemeClr val="tx1">
                    <a:lumMod val="75000"/>
                    <a:lumOff val="25000"/>
                  </a:schemeClr>
                </a:solidFill>
                <a:latin typeface="Arial Nova" panose="020B0504020202020204" pitchFamily="34" charset="0"/>
              </a:rPr>
              <a:t>Afectivas</a:t>
            </a:r>
            <a:endParaRPr lang="en-US" b="1" dirty="0">
              <a:solidFill>
                <a:schemeClr val="tx1">
                  <a:lumMod val="75000"/>
                  <a:lumOff val="25000"/>
                </a:schemeClr>
              </a:solidFill>
              <a:latin typeface="Arial Nova" panose="020B0504020202020204" pitchFamily="34" charset="0"/>
            </a:endParaRPr>
          </a:p>
          <a:p>
            <a:pPr marL="742950" lvl="1" indent="-285750" defTabSz="457200">
              <a:lnSpc>
                <a:spcPct val="90000"/>
              </a:lnSpc>
              <a:spcBef>
                <a:spcPts val="1000"/>
              </a:spcBef>
              <a:buClr>
                <a:schemeClr val="accent1"/>
              </a:buClr>
              <a:buFont typeface="Wingdings 3" charset="2"/>
              <a:buChar char=""/>
            </a:pPr>
            <a:r>
              <a:rPr lang="en-US" dirty="0" err="1">
                <a:solidFill>
                  <a:schemeClr val="tx1">
                    <a:lumMod val="75000"/>
                    <a:lumOff val="25000"/>
                  </a:schemeClr>
                </a:solidFill>
                <a:latin typeface="Arial Nova" panose="020B0504020202020204" pitchFamily="34" charset="0"/>
              </a:rPr>
              <a:t>Honesto</a:t>
            </a:r>
            <a:endParaRPr lang="en-US" dirty="0">
              <a:solidFill>
                <a:schemeClr val="tx1">
                  <a:lumMod val="75000"/>
                  <a:lumOff val="25000"/>
                </a:schemeClr>
              </a:solidFill>
              <a:latin typeface="Arial Nova" panose="020B0504020202020204" pitchFamily="34" charset="0"/>
            </a:endParaRPr>
          </a:p>
          <a:p>
            <a:pPr marL="742950" lvl="1" indent="-285750" defTabSz="457200">
              <a:lnSpc>
                <a:spcPct val="90000"/>
              </a:lnSpc>
              <a:spcBef>
                <a:spcPts val="1000"/>
              </a:spcBef>
              <a:buClr>
                <a:schemeClr val="accent1"/>
              </a:buClr>
              <a:buFont typeface="Wingdings 3" charset="2"/>
              <a:buChar char=""/>
            </a:pPr>
            <a:r>
              <a:rPr lang="en-US" dirty="0" err="1">
                <a:solidFill>
                  <a:schemeClr val="tx1">
                    <a:lumMod val="75000"/>
                    <a:lumOff val="25000"/>
                  </a:schemeClr>
                </a:solidFill>
                <a:latin typeface="Arial Nova" panose="020B0504020202020204" pitchFamily="34" charset="0"/>
              </a:rPr>
              <a:t>Responsable</a:t>
            </a:r>
            <a:r>
              <a:rPr lang="en-US" dirty="0">
                <a:solidFill>
                  <a:schemeClr val="tx1">
                    <a:lumMod val="75000"/>
                    <a:lumOff val="25000"/>
                  </a:schemeClr>
                </a:solidFill>
                <a:latin typeface="Arial Nova" panose="020B0504020202020204" pitchFamily="34" charset="0"/>
              </a:rPr>
              <a:t> </a:t>
            </a:r>
          </a:p>
          <a:p>
            <a:pPr marL="742950" lvl="1" indent="-285750" defTabSz="457200">
              <a:lnSpc>
                <a:spcPct val="90000"/>
              </a:lnSpc>
              <a:spcBef>
                <a:spcPts val="1000"/>
              </a:spcBef>
              <a:buClr>
                <a:schemeClr val="accent1"/>
              </a:buClr>
              <a:buFont typeface="Wingdings 3" charset="2"/>
              <a:buChar char=""/>
            </a:pPr>
            <a:r>
              <a:rPr lang="en-US" dirty="0" err="1">
                <a:solidFill>
                  <a:schemeClr val="tx1">
                    <a:lumMod val="75000"/>
                    <a:lumOff val="25000"/>
                  </a:schemeClr>
                </a:solidFill>
                <a:latin typeface="Arial Nova" panose="020B0504020202020204" pitchFamily="34" charset="0"/>
              </a:rPr>
              <a:t>Tolerancia</a:t>
            </a:r>
            <a:r>
              <a:rPr lang="en-US" dirty="0">
                <a:solidFill>
                  <a:schemeClr val="tx1">
                    <a:lumMod val="75000"/>
                    <a:lumOff val="25000"/>
                  </a:schemeClr>
                </a:solidFill>
                <a:latin typeface="Arial Nova" panose="020B0504020202020204" pitchFamily="34" charset="0"/>
              </a:rPr>
              <a:t> a la </a:t>
            </a:r>
            <a:r>
              <a:rPr lang="en-US" dirty="0" err="1">
                <a:solidFill>
                  <a:schemeClr val="tx1">
                    <a:lumMod val="75000"/>
                    <a:lumOff val="25000"/>
                  </a:schemeClr>
                </a:solidFill>
                <a:latin typeface="Arial Nova" panose="020B0504020202020204" pitchFamily="34" charset="0"/>
              </a:rPr>
              <a:t>frustración</a:t>
            </a:r>
            <a:r>
              <a:rPr lang="en-US" dirty="0">
                <a:solidFill>
                  <a:schemeClr val="tx1">
                    <a:lumMod val="75000"/>
                    <a:lumOff val="25000"/>
                  </a:schemeClr>
                </a:solidFill>
                <a:latin typeface="Arial Nova" panose="020B0504020202020204" pitchFamily="34" charset="0"/>
              </a:rPr>
              <a:t>  </a:t>
            </a:r>
          </a:p>
          <a:p>
            <a:pPr marL="742950" lvl="1" indent="-285750" defTabSz="457200">
              <a:lnSpc>
                <a:spcPct val="90000"/>
              </a:lnSpc>
              <a:spcBef>
                <a:spcPts val="1000"/>
              </a:spcBef>
              <a:buClr>
                <a:schemeClr val="accent1"/>
              </a:buClr>
              <a:buFont typeface="Wingdings 3" charset="2"/>
              <a:buChar char=""/>
            </a:pPr>
            <a:r>
              <a:rPr lang="en-US" dirty="0" err="1">
                <a:solidFill>
                  <a:schemeClr val="tx1">
                    <a:lumMod val="75000"/>
                    <a:lumOff val="25000"/>
                  </a:schemeClr>
                </a:solidFill>
                <a:latin typeface="Arial Nova" panose="020B0504020202020204" pitchFamily="34" charset="0"/>
              </a:rPr>
              <a:t>Ordenado</a:t>
            </a:r>
            <a:endParaRPr lang="en-US" dirty="0">
              <a:solidFill>
                <a:schemeClr val="tx1">
                  <a:lumMod val="75000"/>
                  <a:lumOff val="25000"/>
                </a:schemeClr>
              </a:solidFill>
              <a:latin typeface="Arial Nova" panose="020B0504020202020204" pitchFamily="34" charset="0"/>
            </a:endParaRPr>
          </a:p>
          <a:p>
            <a:pPr marL="742950" lvl="1" indent="-285750" defTabSz="457200">
              <a:lnSpc>
                <a:spcPct val="90000"/>
              </a:lnSpc>
              <a:spcBef>
                <a:spcPts val="1000"/>
              </a:spcBef>
              <a:buClr>
                <a:schemeClr val="accent1"/>
              </a:buClr>
              <a:buFont typeface="Wingdings 3" charset="2"/>
              <a:buChar char=""/>
            </a:pPr>
            <a:r>
              <a:rPr lang="en-US" dirty="0">
                <a:solidFill>
                  <a:schemeClr val="tx1">
                    <a:lumMod val="75000"/>
                    <a:lumOff val="25000"/>
                  </a:schemeClr>
                </a:solidFill>
                <a:latin typeface="Arial Nova" panose="020B0504020202020204" pitchFamily="34" charset="0"/>
              </a:rPr>
              <a:t> </a:t>
            </a:r>
            <a:r>
              <a:rPr lang="en-US" dirty="0" err="1">
                <a:solidFill>
                  <a:schemeClr val="tx1">
                    <a:lumMod val="75000"/>
                    <a:lumOff val="25000"/>
                  </a:schemeClr>
                </a:solidFill>
                <a:latin typeface="Arial Nova" panose="020B0504020202020204" pitchFamily="34" charset="0"/>
              </a:rPr>
              <a:t>Dispuesto</a:t>
            </a:r>
            <a:r>
              <a:rPr lang="en-US" dirty="0">
                <a:solidFill>
                  <a:schemeClr val="tx1">
                    <a:lumMod val="75000"/>
                    <a:lumOff val="25000"/>
                  </a:schemeClr>
                </a:solidFill>
                <a:latin typeface="Arial Nova" panose="020B0504020202020204" pitchFamily="34" charset="0"/>
              </a:rPr>
              <a:t> al trabajo y </a:t>
            </a:r>
            <a:r>
              <a:rPr lang="en-US" dirty="0" err="1">
                <a:solidFill>
                  <a:schemeClr val="tx1">
                    <a:lumMod val="75000"/>
                    <a:lumOff val="25000"/>
                  </a:schemeClr>
                </a:solidFill>
                <a:latin typeface="Arial Nova" panose="020B0504020202020204" pitchFamily="34" charset="0"/>
              </a:rPr>
              <a:t>puntual</a:t>
            </a:r>
            <a:endParaRPr lang="en-US" dirty="0">
              <a:solidFill>
                <a:schemeClr val="tx1">
                  <a:lumMod val="75000"/>
                  <a:lumOff val="25000"/>
                </a:schemeClr>
              </a:solidFill>
              <a:latin typeface="Arial Nova" panose="020B0504020202020204" pitchFamily="34" charset="0"/>
            </a:endParaRPr>
          </a:p>
          <a:p>
            <a:pPr marL="742950" lvl="1" indent="-285750" defTabSz="457200">
              <a:lnSpc>
                <a:spcPct val="90000"/>
              </a:lnSpc>
              <a:spcBef>
                <a:spcPts val="1000"/>
              </a:spcBef>
              <a:buClr>
                <a:schemeClr val="accent1"/>
              </a:buClr>
              <a:buFont typeface="Wingdings 3" charset="2"/>
              <a:buChar char=""/>
            </a:pPr>
            <a:r>
              <a:rPr lang="en-US" dirty="0">
                <a:solidFill>
                  <a:schemeClr val="tx1">
                    <a:lumMod val="75000"/>
                    <a:lumOff val="25000"/>
                  </a:schemeClr>
                </a:solidFill>
                <a:latin typeface="Arial Nova" panose="020B0504020202020204" pitchFamily="34" charset="0"/>
              </a:rPr>
              <a:t> </a:t>
            </a:r>
            <a:r>
              <a:rPr lang="en-US" dirty="0" err="1">
                <a:solidFill>
                  <a:schemeClr val="tx1">
                    <a:lumMod val="75000"/>
                    <a:lumOff val="25000"/>
                  </a:schemeClr>
                </a:solidFill>
                <a:latin typeface="Arial Nova" panose="020B0504020202020204" pitchFamily="34" charset="0"/>
              </a:rPr>
              <a:t>Observador</a:t>
            </a:r>
            <a:endParaRPr lang="en-US" dirty="0">
              <a:solidFill>
                <a:schemeClr val="tx1">
                  <a:lumMod val="75000"/>
                  <a:lumOff val="25000"/>
                </a:schemeClr>
              </a:solidFill>
              <a:latin typeface="Arial Nova" panose="020B0504020202020204" pitchFamily="34" charset="0"/>
            </a:endParaRPr>
          </a:p>
          <a:p>
            <a:pPr marL="742950" lvl="1" indent="-285750" defTabSz="457200">
              <a:lnSpc>
                <a:spcPct val="90000"/>
              </a:lnSpc>
              <a:spcBef>
                <a:spcPts val="1000"/>
              </a:spcBef>
              <a:buClr>
                <a:schemeClr val="accent1"/>
              </a:buClr>
              <a:buFont typeface="Wingdings 3" charset="2"/>
              <a:buChar char=""/>
            </a:pPr>
            <a:r>
              <a:rPr lang="en-US" dirty="0">
                <a:solidFill>
                  <a:schemeClr val="tx1">
                    <a:lumMod val="75000"/>
                    <a:lumOff val="25000"/>
                  </a:schemeClr>
                </a:solidFill>
                <a:latin typeface="Arial Nova" panose="020B0504020202020204" pitchFamily="34" charset="0"/>
              </a:rPr>
              <a:t> </a:t>
            </a:r>
            <a:r>
              <a:rPr lang="en-US" dirty="0" err="1">
                <a:solidFill>
                  <a:schemeClr val="tx1">
                    <a:lumMod val="75000"/>
                    <a:lumOff val="25000"/>
                  </a:schemeClr>
                </a:solidFill>
                <a:latin typeface="Arial Nova" panose="020B0504020202020204" pitchFamily="34" charset="0"/>
              </a:rPr>
              <a:t>Cooperador</a:t>
            </a:r>
            <a:r>
              <a:rPr lang="en-US" dirty="0">
                <a:solidFill>
                  <a:schemeClr val="tx1">
                    <a:lumMod val="75000"/>
                    <a:lumOff val="25000"/>
                  </a:schemeClr>
                </a:solidFill>
                <a:latin typeface="Arial Nova" panose="020B0504020202020204" pitchFamily="34" charset="0"/>
              </a:rPr>
              <a:t> </a:t>
            </a:r>
          </a:p>
          <a:p>
            <a:pPr marL="742950" lvl="1" indent="-285750" defTabSz="457200">
              <a:lnSpc>
                <a:spcPct val="90000"/>
              </a:lnSpc>
              <a:spcBef>
                <a:spcPts val="1000"/>
              </a:spcBef>
              <a:buClr>
                <a:schemeClr val="accent1"/>
              </a:buClr>
              <a:buFont typeface="Wingdings 3" charset="2"/>
              <a:buChar char=""/>
            </a:pPr>
            <a:r>
              <a:rPr lang="en-US" dirty="0">
                <a:solidFill>
                  <a:schemeClr val="tx1">
                    <a:lumMod val="75000"/>
                    <a:lumOff val="25000"/>
                  </a:schemeClr>
                </a:solidFill>
                <a:latin typeface="Arial Nova" panose="020B0504020202020204" pitchFamily="34" charset="0"/>
              </a:rPr>
              <a:t> </a:t>
            </a:r>
            <a:r>
              <a:rPr lang="en-US" dirty="0" err="1">
                <a:solidFill>
                  <a:schemeClr val="tx1">
                    <a:lumMod val="75000"/>
                    <a:lumOff val="25000"/>
                  </a:schemeClr>
                </a:solidFill>
                <a:latin typeface="Arial Nova" panose="020B0504020202020204" pitchFamily="34" charset="0"/>
              </a:rPr>
              <a:t>Comunicativo</a:t>
            </a:r>
            <a:endParaRPr lang="en-US" dirty="0">
              <a:solidFill>
                <a:schemeClr val="tx1">
                  <a:lumMod val="75000"/>
                  <a:lumOff val="25000"/>
                </a:schemeClr>
              </a:solidFill>
              <a:latin typeface="Arial Nova" panose="020B0504020202020204" pitchFamily="34" charset="0"/>
            </a:endParaRPr>
          </a:p>
          <a:p>
            <a:pPr marL="742950" lvl="1" indent="-285750" defTabSz="457200">
              <a:lnSpc>
                <a:spcPct val="90000"/>
              </a:lnSpc>
              <a:spcBef>
                <a:spcPts val="1000"/>
              </a:spcBef>
              <a:buClr>
                <a:schemeClr val="accent1"/>
              </a:buClr>
              <a:buFont typeface="Wingdings 3" charset="2"/>
              <a:buChar char=""/>
            </a:pPr>
            <a:r>
              <a:rPr lang="en-US" dirty="0">
                <a:solidFill>
                  <a:schemeClr val="tx1">
                    <a:lumMod val="75000"/>
                    <a:lumOff val="25000"/>
                  </a:schemeClr>
                </a:solidFill>
                <a:latin typeface="Arial Nova" panose="020B0504020202020204" pitchFamily="34" charset="0"/>
              </a:rPr>
              <a:t> </a:t>
            </a:r>
            <a:r>
              <a:rPr lang="en-US" dirty="0" err="1">
                <a:solidFill>
                  <a:schemeClr val="tx1">
                    <a:lumMod val="75000"/>
                    <a:lumOff val="25000"/>
                  </a:schemeClr>
                </a:solidFill>
                <a:latin typeface="Arial Nova" panose="020B0504020202020204" pitchFamily="34" charset="0"/>
              </a:rPr>
              <a:t>Innovador</a:t>
            </a:r>
            <a:r>
              <a:rPr lang="en-US" dirty="0">
                <a:solidFill>
                  <a:schemeClr val="tx1">
                    <a:lumMod val="75000"/>
                    <a:lumOff val="25000"/>
                  </a:schemeClr>
                </a:solidFill>
                <a:latin typeface="Arial Nova" panose="020B0504020202020204" pitchFamily="34" charset="0"/>
              </a:rPr>
              <a:t> </a:t>
            </a:r>
          </a:p>
          <a:p>
            <a:pPr marL="742950" lvl="1" indent="-285750" defTabSz="457200">
              <a:lnSpc>
                <a:spcPct val="90000"/>
              </a:lnSpc>
              <a:spcBef>
                <a:spcPts val="1000"/>
              </a:spcBef>
              <a:buClr>
                <a:schemeClr val="accent1"/>
              </a:buClr>
              <a:buFont typeface="Wingdings 3" charset="2"/>
              <a:buChar char=""/>
            </a:pPr>
            <a:r>
              <a:rPr lang="en-US" dirty="0">
                <a:solidFill>
                  <a:schemeClr val="tx1">
                    <a:lumMod val="75000"/>
                    <a:lumOff val="25000"/>
                  </a:schemeClr>
                </a:solidFill>
                <a:latin typeface="Arial Nova" panose="020B0504020202020204" pitchFamily="34" charset="0"/>
              </a:rPr>
              <a:t> </a:t>
            </a:r>
            <a:r>
              <a:rPr lang="en-US" dirty="0" err="1">
                <a:solidFill>
                  <a:schemeClr val="tx1">
                    <a:lumMod val="75000"/>
                    <a:lumOff val="25000"/>
                  </a:schemeClr>
                </a:solidFill>
                <a:latin typeface="Arial Nova" panose="020B0504020202020204" pitchFamily="34" charset="0"/>
              </a:rPr>
              <a:t>Comprometido</a:t>
            </a:r>
            <a:endParaRPr lang="en-US" dirty="0">
              <a:solidFill>
                <a:schemeClr val="tx1">
                  <a:lumMod val="75000"/>
                  <a:lumOff val="25000"/>
                </a:schemeClr>
              </a:solidFill>
              <a:latin typeface="Arial Nova" panose="020B0504020202020204" pitchFamily="34" charset="0"/>
            </a:endParaRPr>
          </a:p>
          <a:p>
            <a:pPr marL="742950" lvl="1" indent="-285750" defTabSz="457200">
              <a:lnSpc>
                <a:spcPct val="90000"/>
              </a:lnSpc>
              <a:spcBef>
                <a:spcPts val="1000"/>
              </a:spcBef>
              <a:buClr>
                <a:schemeClr val="accent1"/>
              </a:buClr>
              <a:buFont typeface="Wingdings 3" charset="2"/>
              <a:buChar char=""/>
            </a:pPr>
            <a:r>
              <a:rPr lang="en-US" dirty="0">
                <a:solidFill>
                  <a:schemeClr val="tx1">
                    <a:lumMod val="75000"/>
                    <a:lumOff val="25000"/>
                  </a:schemeClr>
                </a:solidFill>
                <a:latin typeface="Arial Nova" panose="020B0504020202020204" pitchFamily="34" charset="0"/>
              </a:rPr>
              <a:t> </a:t>
            </a:r>
            <a:r>
              <a:rPr lang="en-US" dirty="0" err="1">
                <a:solidFill>
                  <a:schemeClr val="tx1">
                    <a:lumMod val="75000"/>
                    <a:lumOff val="25000"/>
                  </a:schemeClr>
                </a:solidFill>
                <a:latin typeface="Arial Nova" panose="020B0504020202020204" pitchFamily="34" charset="0"/>
              </a:rPr>
              <a:t>Solidario</a:t>
            </a:r>
            <a:r>
              <a:rPr lang="en-US" dirty="0">
                <a:solidFill>
                  <a:schemeClr val="tx1">
                    <a:lumMod val="75000"/>
                    <a:lumOff val="25000"/>
                  </a:schemeClr>
                </a:solidFill>
                <a:latin typeface="Arial Nova" panose="020B0504020202020204" pitchFamily="34" charset="0"/>
              </a:rPr>
              <a:t> </a:t>
            </a:r>
          </a:p>
          <a:p>
            <a:pPr marL="742950" lvl="1" indent="-285750" defTabSz="457200">
              <a:lnSpc>
                <a:spcPct val="90000"/>
              </a:lnSpc>
              <a:spcBef>
                <a:spcPts val="1000"/>
              </a:spcBef>
              <a:buClr>
                <a:schemeClr val="accent1"/>
              </a:buClr>
              <a:buFont typeface="Wingdings 3" charset="2"/>
              <a:buChar char=""/>
            </a:pPr>
            <a:r>
              <a:rPr lang="en-US" dirty="0">
                <a:solidFill>
                  <a:schemeClr val="tx1">
                    <a:lumMod val="75000"/>
                    <a:lumOff val="25000"/>
                  </a:schemeClr>
                </a:solidFill>
                <a:latin typeface="Arial Nova" panose="020B0504020202020204" pitchFamily="34" charset="0"/>
              </a:rPr>
              <a:t> </a:t>
            </a:r>
            <a:r>
              <a:rPr lang="en-US" dirty="0" err="1">
                <a:solidFill>
                  <a:schemeClr val="tx1">
                    <a:lumMod val="75000"/>
                    <a:lumOff val="25000"/>
                  </a:schemeClr>
                </a:solidFill>
                <a:latin typeface="Arial Nova" panose="020B0504020202020204" pitchFamily="34" charset="0"/>
              </a:rPr>
              <a:t>Respetuoso</a:t>
            </a:r>
            <a:r>
              <a:rPr lang="en-US" dirty="0">
                <a:solidFill>
                  <a:schemeClr val="tx1">
                    <a:lumMod val="75000"/>
                    <a:lumOff val="25000"/>
                  </a:schemeClr>
                </a:solidFill>
                <a:latin typeface="Arial Nova" panose="020B0504020202020204" pitchFamily="34" charset="0"/>
              </a:rPr>
              <a:t> </a:t>
            </a:r>
          </a:p>
          <a:p>
            <a:pPr marL="742950" lvl="1" indent="-285750" defTabSz="457200">
              <a:lnSpc>
                <a:spcPct val="90000"/>
              </a:lnSpc>
              <a:spcBef>
                <a:spcPts val="1000"/>
              </a:spcBef>
              <a:buClr>
                <a:schemeClr val="accent1"/>
              </a:buClr>
              <a:buFont typeface="Wingdings 3" charset="2"/>
              <a:buChar char=""/>
            </a:pPr>
            <a:r>
              <a:rPr lang="en-US" dirty="0">
                <a:solidFill>
                  <a:schemeClr val="tx1">
                    <a:lumMod val="75000"/>
                    <a:lumOff val="25000"/>
                  </a:schemeClr>
                </a:solidFill>
                <a:latin typeface="Arial Nova" panose="020B0504020202020204" pitchFamily="34" charset="0"/>
              </a:rPr>
              <a:t> </a:t>
            </a:r>
            <a:r>
              <a:rPr lang="en-US" dirty="0" err="1">
                <a:solidFill>
                  <a:schemeClr val="tx1">
                    <a:lumMod val="75000"/>
                    <a:lumOff val="25000"/>
                  </a:schemeClr>
                </a:solidFill>
                <a:latin typeface="Arial Nova" panose="020B0504020202020204" pitchFamily="34" charset="0"/>
              </a:rPr>
              <a:t>Dinámico</a:t>
            </a:r>
            <a:r>
              <a:rPr lang="en-US" dirty="0">
                <a:solidFill>
                  <a:schemeClr val="tx1">
                    <a:lumMod val="75000"/>
                    <a:lumOff val="25000"/>
                  </a:schemeClr>
                </a:solidFill>
                <a:latin typeface="Arial Nova" panose="020B0504020202020204" pitchFamily="34" charset="0"/>
              </a:rPr>
              <a:t> </a:t>
            </a:r>
          </a:p>
          <a:p>
            <a:pPr marL="742950" lvl="1" indent="-285750" defTabSz="457200">
              <a:lnSpc>
                <a:spcPct val="90000"/>
              </a:lnSpc>
              <a:spcBef>
                <a:spcPts val="1000"/>
              </a:spcBef>
              <a:buClr>
                <a:schemeClr val="accent1"/>
              </a:buClr>
              <a:buFont typeface="Wingdings 3" charset="2"/>
              <a:buChar char=""/>
            </a:pPr>
            <a:r>
              <a:rPr lang="en-US" dirty="0">
                <a:solidFill>
                  <a:schemeClr val="tx1">
                    <a:lumMod val="75000"/>
                    <a:lumOff val="25000"/>
                  </a:schemeClr>
                </a:solidFill>
                <a:latin typeface="Arial Nova" panose="020B0504020202020204" pitchFamily="34" charset="0"/>
              </a:rPr>
              <a:t> </a:t>
            </a:r>
            <a:r>
              <a:rPr lang="en-US" dirty="0" err="1">
                <a:solidFill>
                  <a:schemeClr val="tx1">
                    <a:lumMod val="75000"/>
                    <a:lumOff val="25000"/>
                  </a:schemeClr>
                </a:solidFill>
                <a:latin typeface="Arial Nova" panose="020B0504020202020204" pitchFamily="34" charset="0"/>
              </a:rPr>
              <a:t>Proactivo</a:t>
            </a:r>
            <a:r>
              <a:rPr lang="en-US" dirty="0">
                <a:solidFill>
                  <a:schemeClr val="tx1">
                    <a:lumMod val="75000"/>
                    <a:lumOff val="25000"/>
                  </a:schemeClr>
                </a:solidFill>
                <a:latin typeface="Arial Nova" panose="020B0504020202020204" pitchFamily="34" charset="0"/>
              </a:rPr>
              <a:t> </a:t>
            </a:r>
          </a:p>
        </p:txBody>
      </p:sp>
    </p:spTree>
    <p:extLst>
      <p:ext uri="{BB962C8B-B14F-4D97-AF65-F5344CB8AC3E}">
        <p14:creationId xmlns:p14="http://schemas.microsoft.com/office/powerpoint/2010/main" val="946171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56" name="Group 6">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8"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9"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0"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1"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2"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3"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4"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5"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6"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7"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8"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19"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70" name="Group 20">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2"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3"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4"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5"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6"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7"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8"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29"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0"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1"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2"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3"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2" name="Rectangle 34">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73"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74" name="Rectangle 38">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40">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6" name="Group 42">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44"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45"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46"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47"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48"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49"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50"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51"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52"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53"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54"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55"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57" name="Group 56">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58"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59"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60"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61"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62"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63"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64"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65"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66"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67"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68"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69"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1"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2" name="Rectángulo 1"/>
          <p:cNvSpPr/>
          <p:nvPr/>
        </p:nvSpPr>
        <p:spPr>
          <a:xfrm>
            <a:off x="3373062" y="714375"/>
            <a:ext cx="8131550" cy="5196847"/>
          </a:xfrm>
          <a:prstGeom prst="rect">
            <a:avLst/>
          </a:prstGeom>
        </p:spPr>
        <p:txBody>
          <a:bodyPr vert="horz" lIns="91440" tIns="45720" rIns="91440" bIns="45720" rtlCol="0">
            <a:normAutofit fontScale="92500" lnSpcReduction="20000"/>
          </a:bodyPr>
          <a:lstStyle/>
          <a:p>
            <a:pPr algn="ctr" defTabSz="457200">
              <a:spcBef>
                <a:spcPts val="1000"/>
              </a:spcBef>
              <a:buClr>
                <a:schemeClr val="accent1"/>
              </a:buClr>
            </a:pPr>
            <a:r>
              <a:rPr lang="en-US" sz="2800" b="1" dirty="0">
                <a:solidFill>
                  <a:schemeClr val="tx1">
                    <a:lumMod val="75000"/>
                    <a:lumOff val="25000"/>
                  </a:schemeClr>
                </a:solidFill>
                <a:latin typeface="Arial Nova" panose="020B0504020202020204" pitchFamily="34" charset="0"/>
              </a:rPr>
              <a:t>CAPACIDADES PROFESIONALES  </a:t>
            </a:r>
          </a:p>
          <a:p>
            <a:pPr defTabSz="457200">
              <a:spcBef>
                <a:spcPts val="1000"/>
              </a:spcBef>
              <a:buClr>
                <a:schemeClr val="accent1"/>
              </a:buClr>
              <a:buFont typeface="Wingdings 3" charset="2"/>
              <a:buChar char=""/>
            </a:pPr>
            <a:endParaRPr lang="en-US" sz="2800" dirty="0">
              <a:solidFill>
                <a:schemeClr val="tx1">
                  <a:lumMod val="75000"/>
                  <a:lumOff val="25000"/>
                </a:schemeClr>
              </a:solidFill>
              <a:latin typeface="Arial Nova" panose="020B0504020202020204" pitchFamily="34" charset="0"/>
            </a:endParaRPr>
          </a:p>
          <a:p>
            <a:pPr defTabSz="457200">
              <a:spcBef>
                <a:spcPts val="1000"/>
              </a:spcBef>
              <a:buClr>
                <a:schemeClr val="accent1"/>
              </a:buClr>
            </a:pPr>
            <a:r>
              <a:rPr lang="en-US" sz="2800" dirty="0">
                <a:solidFill>
                  <a:schemeClr val="tx1">
                    <a:lumMod val="75000"/>
                    <a:lumOff val="25000"/>
                  </a:schemeClr>
                </a:solidFill>
                <a:latin typeface="Arial Nova" panose="020B0504020202020204" pitchFamily="34" charset="0"/>
              </a:rPr>
              <a:t>1.Cooperación y </a:t>
            </a:r>
            <a:r>
              <a:rPr lang="en-US" sz="2800" dirty="0" err="1">
                <a:solidFill>
                  <a:schemeClr val="tx1">
                    <a:lumMod val="75000"/>
                    <a:lumOff val="25000"/>
                  </a:schemeClr>
                </a:solidFill>
                <a:latin typeface="Arial Nova" panose="020B0504020202020204" pitchFamily="34" charset="0"/>
              </a:rPr>
              <a:t>comunicación</a:t>
            </a:r>
            <a:r>
              <a:rPr lang="en-US" sz="2800" dirty="0">
                <a:solidFill>
                  <a:schemeClr val="tx1">
                    <a:lumMod val="75000"/>
                    <a:lumOff val="25000"/>
                  </a:schemeClr>
                </a:solidFill>
                <a:latin typeface="Arial Nova" panose="020B0504020202020204" pitchFamily="34" charset="0"/>
              </a:rPr>
              <a:t>  </a:t>
            </a:r>
          </a:p>
          <a:p>
            <a:pPr defTabSz="457200">
              <a:spcBef>
                <a:spcPts val="1000"/>
              </a:spcBef>
              <a:buClr>
                <a:schemeClr val="accent1"/>
              </a:buClr>
              <a:buFont typeface="Wingdings 3" charset="2"/>
              <a:buChar char=""/>
            </a:pPr>
            <a:endParaRPr lang="en-US" sz="2800" dirty="0">
              <a:solidFill>
                <a:schemeClr val="tx1">
                  <a:lumMod val="75000"/>
                  <a:lumOff val="25000"/>
                </a:schemeClr>
              </a:solidFill>
              <a:latin typeface="Arial Nova" panose="020B0504020202020204" pitchFamily="34" charset="0"/>
            </a:endParaRPr>
          </a:p>
          <a:p>
            <a:pPr marL="800100" lvl="1" indent="-342900" defTabSz="457200">
              <a:spcBef>
                <a:spcPts val="1000"/>
              </a:spcBef>
              <a:buClr>
                <a:schemeClr val="accent1"/>
              </a:buClr>
              <a:buFont typeface="Wingdings 3" charset="2"/>
              <a:buChar char=""/>
            </a:pPr>
            <a:r>
              <a:rPr lang="en-US" sz="2800" dirty="0" err="1">
                <a:solidFill>
                  <a:schemeClr val="tx1">
                    <a:lumMod val="75000"/>
                    <a:lumOff val="25000"/>
                  </a:schemeClr>
                </a:solidFill>
                <a:latin typeface="Arial Nova" panose="020B0504020202020204" pitchFamily="34" charset="0"/>
              </a:rPr>
              <a:t>Mostrar</a:t>
            </a:r>
            <a:r>
              <a:rPr lang="en-US" sz="2800" dirty="0">
                <a:solidFill>
                  <a:schemeClr val="tx1">
                    <a:lumMod val="75000"/>
                    <a:lumOff val="25000"/>
                  </a:schemeClr>
                </a:solidFill>
                <a:latin typeface="Arial Nova" panose="020B0504020202020204" pitchFamily="34" charset="0"/>
              </a:rPr>
              <a:t> </a:t>
            </a:r>
            <a:r>
              <a:rPr lang="en-US" sz="2800" dirty="0" err="1">
                <a:solidFill>
                  <a:schemeClr val="tx1">
                    <a:lumMod val="75000"/>
                    <a:lumOff val="25000"/>
                  </a:schemeClr>
                </a:solidFill>
                <a:latin typeface="Arial Nova" panose="020B0504020202020204" pitchFamily="34" charset="0"/>
              </a:rPr>
              <a:t>disposición</a:t>
            </a:r>
            <a:r>
              <a:rPr lang="en-US" sz="2800" dirty="0">
                <a:solidFill>
                  <a:schemeClr val="tx1">
                    <a:lumMod val="75000"/>
                    <a:lumOff val="25000"/>
                  </a:schemeClr>
                </a:solidFill>
                <a:latin typeface="Arial Nova" panose="020B0504020202020204" pitchFamily="34" charset="0"/>
              </a:rPr>
              <a:t> para </a:t>
            </a:r>
            <a:r>
              <a:rPr lang="en-US" sz="2800" dirty="0" err="1">
                <a:solidFill>
                  <a:schemeClr val="tx1">
                    <a:lumMod val="75000"/>
                    <a:lumOff val="25000"/>
                  </a:schemeClr>
                </a:solidFill>
                <a:latin typeface="Arial Nova" panose="020B0504020202020204" pitchFamily="34" charset="0"/>
              </a:rPr>
              <a:t>realizar</a:t>
            </a:r>
            <a:r>
              <a:rPr lang="en-US" sz="2800" dirty="0">
                <a:solidFill>
                  <a:schemeClr val="tx1">
                    <a:lumMod val="75000"/>
                    <a:lumOff val="25000"/>
                  </a:schemeClr>
                </a:solidFill>
                <a:latin typeface="Arial Nova" panose="020B0504020202020204" pitchFamily="34" charset="0"/>
              </a:rPr>
              <a:t> trabajo </a:t>
            </a:r>
            <a:r>
              <a:rPr lang="en-US" sz="2800" dirty="0" err="1">
                <a:solidFill>
                  <a:schemeClr val="tx1">
                    <a:lumMod val="75000"/>
                    <a:lumOff val="25000"/>
                  </a:schemeClr>
                </a:solidFill>
                <a:latin typeface="Arial Nova" panose="020B0504020202020204" pitchFamily="34" charset="0"/>
              </a:rPr>
              <a:t>en</a:t>
            </a:r>
            <a:r>
              <a:rPr lang="en-US" sz="2800" dirty="0">
                <a:solidFill>
                  <a:schemeClr val="tx1">
                    <a:lumMod val="75000"/>
                    <a:lumOff val="25000"/>
                  </a:schemeClr>
                </a:solidFill>
                <a:latin typeface="Arial Nova" panose="020B0504020202020204" pitchFamily="34" charset="0"/>
              </a:rPr>
              <a:t> </a:t>
            </a:r>
            <a:r>
              <a:rPr lang="en-US" sz="2800" dirty="0" err="1">
                <a:solidFill>
                  <a:schemeClr val="tx1">
                    <a:lumMod val="75000"/>
                    <a:lumOff val="25000"/>
                  </a:schemeClr>
                </a:solidFill>
                <a:latin typeface="Arial Nova" panose="020B0504020202020204" pitchFamily="34" charset="0"/>
              </a:rPr>
              <a:t>equipo</a:t>
            </a:r>
            <a:r>
              <a:rPr lang="en-US" sz="2800" dirty="0">
                <a:solidFill>
                  <a:schemeClr val="tx1">
                    <a:lumMod val="75000"/>
                    <a:lumOff val="25000"/>
                  </a:schemeClr>
                </a:solidFill>
                <a:latin typeface="Arial Nova" panose="020B0504020202020204" pitchFamily="34" charset="0"/>
              </a:rPr>
              <a:t>. </a:t>
            </a:r>
          </a:p>
          <a:p>
            <a:pPr marL="800100" lvl="1" indent="-342900" defTabSz="457200">
              <a:spcBef>
                <a:spcPts val="1000"/>
              </a:spcBef>
              <a:buClr>
                <a:schemeClr val="accent1"/>
              </a:buClr>
              <a:buFont typeface="Wingdings 3" charset="2"/>
              <a:buChar char=""/>
            </a:pPr>
            <a:r>
              <a:rPr lang="en-US" sz="2800" dirty="0" err="1">
                <a:solidFill>
                  <a:schemeClr val="tx1">
                    <a:lumMod val="75000"/>
                    <a:lumOff val="25000"/>
                  </a:schemeClr>
                </a:solidFill>
                <a:latin typeface="Arial Nova" panose="020B0504020202020204" pitchFamily="34" charset="0"/>
              </a:rPr>
              <a:t>Demostrar</a:t>
            </a:r>
            <a:r>
              <a:rPr lang="en-US" sz="2800" dirty="0">
                <a:solidFill>
                  <a:schemeClr val="tx1">
                    <a:lumMod val="75000"/>
                    <a:lumOff val="25000"/>
                  </a:schemeClr>
                </a:solidFill>
                <a:latin typeface="Arial Nova" panose="020B0504020202020204" pitchFamily="34" charset="0"/>
              </a:rPr>
              <a:t> </a:t>
            </a:r>
            <a:r>
              <a:rPr lang="en-US" sz="2800" dirty="0" err="1">
                <a:solidFill>
                  <a:schemeClr val="tx1">
                    <a:lumMod val="75000"/>
                    <a:lumOff val="25000"/>
                  </a:schemeClr>
                </a:solidFill>
                <a:latin typeface="Arial Nova" panose="020B0504020202020204" pitchFamily="34" charset="0"/>
              </a:rPr>
              <a:t>capacidad</a:t>
            </a:r>
            <a:r>
              <a:rPr lang="en-US" sz="2800" dirty="0">
                <a:solidFill>
                  <a:schemeClr val="tx1">
                    <a:lumMod val="75000"/>
                    <a:lumOff val="25000"/>
                  </a:schemeClr>
                </a:solidFill>
                <a:latin typeface="Arial Nova" panose="020B0504020202020204" pitchFamily="34" charset="0"/>
              </a:rPr>
              <a:t> para </a:t>
            </a:r>
            <a:r>
              <a:rPr lang="en-US" sz="2800" dirty="0" err="1">
                <a:solidFill>
                  <a:schemeClr val="tx1">
                    <a:lumMod val="75000"/>
                    <a:lumOff val="25000"/>
                  </a:schemeClr>
                </a:solidFill>
                <a:latin typeface="Arial Nova" panose="020B0504020202020204" pitchFamily="34" charset="0"/>
              </a:rPr>
              <a:t>darle</a:t>
            </a:r>
            <a:r>
              <a:rPr lang="en-US" sz="2800" dirty="0">
                <a:solidFill>
                  <a:schemeClr val="tx1">
                    <a:lumMod val="75000"/>
                    <a:lumOff val="25000"/>
                  </a:schemeClr>
                </a:solidFill>
                <a:latin typeface="Arial Nova" panose="020B0504020202020204" pitchFamily="34" charset="0"/>
              </a:rPr>
              <a:t> </a:t>
            </a:r>
            <a:r>
              <a:rPr lang="en-US" sz="2800" dirty="0" err="1">
                <a:solidFill>
                  <a:schemeClr val="tx1">
                    <a:lumMod val="75000"/>
                    <a:lumOff val="25000"/>
                  </a:schemeClr>
                </a:solidFill>
                <a:latin typeface="Arial Nova" panose="020B0504020202020204" pitchFamily="34" charset="0"/>
              </a:rPr>
              <a:t>respuesta</a:t>
            </a:r>
            <a:r>
              <a:rPr lang="en-US" sz="2800" dirty="0">
                <a:solidFill>
                  <a:schemeClr val="tx1">
                    <a:lumMod val="75000"/>
                    <a:lumOff val="25000"/>
                  </a:schemeClr>
                </a:solidFill>
                <a:latin typeface="Arial Nova" panose="020B0504020202020204" pitchFamily="34" charset="0"/>
              </a:rPr>
              <a:t> a las inquietudes de los </a:t>
            </a:r>
            <a:r>
              <a:rPr lang="en-US" sz="2800" dirty="0" err="1">
                <a:solidFill>
                  <a:schemeClr val="tx1">
                    <a:lumMod val="75000"/>
                    <a:lumOff val="25000"/>
                  </a:schemeClr>
                </a:solidFill>
                <a:latin typeface="Arial Nova" panose="020B0504020202020204" pitchFamily="34" charset="0"/>
              </a:rPr>
              <a:t>clientes</a:t>
            </a:r>
            <a:r>
              <a:rPr lang="en-US" sz="2800" dirty="0">
                <a:solidFill>
                  <a:schemeClr val="tx1">
                    <a:lumMod val="75000"/>
                    <a:lumOff val="25000"/>
                  </a:schemeClr>
                </a:solidFill>
                <a:latin typeface="Arial Nova" panose="020B0504020202020204" pitchFamily="34" charset="0"/>
              </a:rPr>
              <a:t>. </a:t>
            </a:r>
          </a:p>
          <a:p>
            <a:pPr marL="800100" lvl="1" indent="-342900" defTabSz="457200">
              <a:spcBef>
                <a:spcPts val="1000"/>
              </a:spcBef>
              <a:buClr>
                <a:schemeClr val="accent1"/>
              </a:buClr>
              <a:buFont typeface="Wingdings 3" charset="2"/>
              <a:buChar char=""/>
            </a:pPr>
            <a:r>
              <a:rPr lang="en-US" sz="2800" dirty="0">
                <a:solidFill>
                  <a:schemeClr val="tx1">
                    <a:lumMod val="75000"/>
                    <a:lumOff val="25000"/>
                  </a:schemeClr>
                </a:solidFill>
                <a:latin typeface="Arial Nova" panose="020B0504020202020204" pitchFamily="34" charset="0"/>
              </a:rPr>
              <a:t> </a:t>
            </a:r>
            <a:r>
              <a:rPr lang="en-US" sz="2800" dirty="0" err="1">
                <a:solidFill>
                  <a:schemeClr val="tx1">
                    <a:lumMod val="75000"/>
                    <a:lumOff val="25000"/>
                  </a:schemeClr>
                </a:solidFill>
                <a:latin typeface="Arial Nova" panose="020B0504020202020204" pitchFamily="34" charset="0"/>
              </a:rPr>
              <a:t>Mantener</a:t>
            </a:r>
            <a:r>
              <a:rPr lang="en-US" sz="2800" dirty="0">
                <a:solidFill>
                  <a:schemeClr val="tx1">
                    <a:lumMod val="75000"/>
                    <a:lumOff val="25000"/>
                  </a:schemeClr>
                </a:solidFill>
                <a:latin typeface="Arial Nova" panose="020B0504020202020204" pitchFamily="34" charset="0"/>
              </a:rPr>
              <a:t> </a:t>
            </a:r>
            <a:r>
              <a:rPr lang="en-US" sz="2800" dirty="0" err="1">
                <a:solidFill>
                  <a:schemeClr val="tx1">
                    <a:lumMod val="75000"/>
                    <a:lumOff val="25000"/>
                  </a:schemeClr>
                </a:solidFill>
                <a:latin typeface="Arial Nova" panose="020B0504020202020204" pitchFamily="34" charset="0"/>
              </a:rPr>
              <a:t>buenas</a:t>
            </a:r>
            <a:r>
              <a:rPr lang="en-US" sz="2800" dirty="0">
                <a:solidFill>
                  <a:schemeClr val="tx1">
                    <a:lumMod val="75000"/>
                    <a:lumOff val="25000"/>
                  </a:schemeClr>
                </a:solidFill>
                <a:latin typeface="Arial Nova" panose="020B0504020202020204" pitchFamily="34" charset="0"/>
              </a:rPr>
              <a:t> </a:t>
            </a:r>
            <a:r>
              <a:rPr lang="en-US" sz="2800" dirty="0" err="1">
                <a:solidFill>
                  <a:schemeClr val="tx1">
                    <a:lumMod val="75000"/>
                    <a:lumOff val="25000"/>
                  </a:schemeClr>
                </a:solidFill>
                <a:latin typeface="Arial Nova" panose="020B0504020202020204" pitchFamily="34" charset="0"/>
              </a:rPr>
              <a:t>relaciones</a:t>
            </a:r>
            <a:r>
              <a:rPr lang="en-US" sz="2800" dirty="0">
                <a:solidFill>
                  <a:schemeClr val="tx1">
                    <a:lumMod val="75000"/>
                    <a:lumOff val="25000"/>
                  </a:schemeClr>
                </a:solidFill>
                <a:latin typeface="Arial Nova" panose="020B0504020202020204" pitchFamily="34" charset="0"/>
              </a:rPr>
              <a:t> </a:t>
            </a:r>
            <a:r>
              <a:rPr lang="en-US" sz="2800" dirty="0" err="1">
                <a:solidFill>
                  <a:schemeClr val="tx1">
                    <a:lumMod val="75000"/>
                    <a:lumOff val="25000"/>
                  </a:schemeClr>
                </a:solidFill>
                <a:latin typeface="Arial Nova" panose="020B0504020202020204" pitchFamily="34" charset="0"/>
              </a:rPr>
              <a:t>humanas</a:t>
            </a:r>
            <a:r>
              <a:rPr lang="en-US" sz="2800" dirty="0">
                <a:solidFill>
                  <a:schemeClr val="tx1">
                    <a:lumMod val="75000"/>
                    <a:lumOff val="25000"/>
                  </a:schemeClr>
                </a:solidFill>
                <a:latin typeface="Arial Nova" panose="020B0504020202020204" pitchFamily="34" charset="0"/>
              </a:rPr>
              <a:t> con sus pares, jefes y </a:t>
            </a:r>
            <a:r>
              <a:rPr lang="en-US" sz="2800" dirty="0" err="1">
                <a:solidFill>
                  <a:schemeClr val="tx1">
                    <a:lumMod val="75000"/>
                    <a:lumOff val="25000"/>
                  </a:schemeClr>
                </a:solidFill>
                <a:latin typeface="Arial Nova" panose="020B0504020202020204" pitchFamily="34" charset="0"/>
              </a:rPr>
              <a:t>clientes</a:t>
            </a:r>
            <a:r>
              <a:rPr lang="en-US" sz="2800" dirty="0">
                <a:solidFill>
                  <a:schemeClr val="tx1">
                    <a:lumMod val="75000"/>
                    <a:lumOff val="25000"/>
                  </a:schemeClr>
                </a:solidFill>
                <a:latin typeface="Arial Nova" panose="020B0504020202020204" pitchFamily="34" charset="0"/>
              </a:rPr>
              <a:t>. </a:t>
            </a:r>
          </a:p>
          <a:p>
            <a:pPr marL="800100" lvl="1" indent="-342900" defTabSz="457200">
              <a:spcBef>
                <a:spcPts val="1000"/>
              </a:spcBef>
              <a:buClr>
                <a:schemeClr val="accent1"/>
              </a:buClr>
              <a:buFont typeface="Wingdings 3" charset="2"/>
              <a:buChar char=""/>
            </a:pPr>
            <a:r>
              <a:rPr lang="en-US" sz="2800" dirty="0">
                <a:solidFill>
                  <a:schemeClr val="tx1">
                    <a:lumMod val="75000"/>
                    <a:lumOff val="25000"/>
                  </a:schemeClr>
                </a:solidFill>
                <a:latin typeface="Arial Nova" panose="020B0504020202020204" pitchFamily="34" charset="0"/>
              </a:rPr>
              <a:t> </a:t>
            </a:r>
            <a:r>
              <a:rPr lang="en-US" sz="2800" dirty="0" err="1">
                <a:solidFill>
                  <a:schemeClr val="tx1">
                    <a:lumMod val="75000"/>
                    <a:lumOff val="25000"/>
                  </a:schemeClr>
                </a:solidFill>
                <a:latin typeface="Arial Nova" panose="020B0504020202020204" pitchFamily="34" charset="0"/>
              </a:rPr>
              <a:t>Poseer</a:t>
            </a:r>
            <a:r>
              <a:rPr lang="en-US" sz="2800" dirty="0">
                <a:solidFill>
                  <a:schemeClr val="tx1">
                    <a:lumMod val="75000"/>
                    <a:lumOff val="25000"/>
                  </a:schemeClr>
                </a:solidFill>
                <a:latin typeface="Arial Nova" panose="020B0504020202020204" pitchFamily="34" charset="0"/>
              </a:rPr>
              <a:t> </a:t>
            </a:r>
            <a:r>
              <a:rPr lang="en-US" sz="2800" dirty="0" err="1">
                <a:solidFill>
                  <a:schemeClr val="tx1">
                    <a:lumMod val="75000"/>
                    <a:lumOff val="25000"/>
                  </a:schemeClr>
                </a:solidFill>
                <a:latin typeface="Arial Nova" panose="020B0504020202020204" pitchFamily="34" charset="0"/>
              </a:rPr>
              <a:t>capacidad</a:t>
            </a:r>
            <a:r>
              <a:rPr lang="en-US" sz="2800" dirty="0">
                <a:solidFill>
                  <a:schemeClr val="tx1">
                    <a:lumMod val="75000"/>
                    <a:lumOff val="25000"/>
                  </a:schemeClr>
                </a:solidFill>
                <a:latin typeface="Arial Nova" panose="020B0504020202020204" pitchFamily="34" charset="0"/>
              </a:rPr>
              <a:t> de </a:t>
            </a:r>
            <a:r>
              <a:rPr lang="en-US" sz="2800" dirty="0" err="1">
                <a:solidFill>
                  <a:schemeClr val="tx1">
                    <a:lumMod val="75000"/>
                    <a:lumOff val="25000"/>
                  </a:schemeClr>
                </a:solidFill>
                <a:latin typeface="Arial Nova" panose="020B0504020202020204" pitchFamily="34" charset="0"/>
              </a:rPr>
              <a:t>comunicarse</a:t>
            </a:r>
            <a:r>
              <a:rPr lang="en-US" sz="2800" dirty="0">
                <a:solidFill>
                  <a:schemeClr val="tx1">
                    <a:lumMod val="75000"/>
                    <a:lumOff val="25000"/>
                  </a:schemeClr>
                </a:solidFill>
                <a:latin typeface="Arial Nova" panose="020B0504020202020204" pitchFamily="34" charset="0"/>
              </a:rPr>
              <a:t> </a:t>
            </a:r>
            <a:r>
              <a:rPr lang="en-US" sz="2800" dirty="0" err="1">
                <a:solidFill>
                  <a:schemeClr val="tx1">
                    <a:lumMod val="75000"/>
                    <a:lumOff val="25000"/>
                  </a:schemeClr>
                </a:solidFill>
                <a:latin typeface="Arial Nova" panose="020B0504020202020204" pitchFamily="34" charset="0"/>
              </a:rPr>
              <a:t>efectivamente</a:t>
            </a:r>
            <a:r>
              <a:rPr lang="en-US" sz="2800" dirty="0">
                <a:solidFill>
                  <a:schemeClr val="tx1">
                    <a:lumMod val="75000"/>
                    <a:lumOff val="25000"/>
                  </a:schemeClr>
                </a:solidFill>
                <a:latin typeface="Arial Nova" panose="020B0504020202020204" pitchFamily="34" charset="0"/>
              </a:rPr>
              <a:t>.  </a:t>
            </a:r>
          </a:p>
        </p:txBody>
      </p:sp>
    </p:spTree>
    <p:extLst>
      <p:ext uri="{BB962C8B-B14F-4D97-AF65-F5344CB8AC3E}">
        <p14:creationId xmlns:p14="http://schemas.microsoft.com/office/powerpoint/2010/main" val="32800495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8"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9"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0"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1"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2"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3"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4"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5"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6"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7"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8"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19"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1" name="Group 20">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2"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3"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4"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5"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6"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7"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8"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29"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0"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1"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2"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3"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5" name="Rectangle 34">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7"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39" name="Rectangle 38">
            <a:extLst>
              <a:ext uri="{FF2B5EF4-FFF2-40B4-BE49-F238E27FC236}">
                <a16:creationId xmlns:a16="http://schemas.microsoft.com/office/drawing/2014/main" id="{19FE08D8-CEA0-461E-870A-02CD15D9B9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11">
            <a:extLst>
              <a:ext uri="{FF2B5EF4-FFF2-40B4-BE49-F238E27FC236}">
                <a16:creationId xmlns:a16="http://schemas.microsoft.com/office/drawing/2014/main" id="{2B982904-A46E-41DF-BA98-61E2300C7D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43" name="Rectangle 42">
            <a:extLst>
              <a:ext uri="{FF2B5EF4-FFF2-40B4-BE49-F238E27FC236}">
                <a16:creationId xmlns:a16="http://schemas.microsoft.com/office/drawing/2014/main" id="{27018161-547E-48F7-A0D9-272C9EA5B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ángulo 1"/>
          <p:cNvSpPr/>
          <p:nvPr/>
        </p:nvSpPr>
        <p:spPr>
          <a:xfrm>
            <a:off x="4706578" y="589722"/>
            <a:ext cx="6798033" cy="5321500"/>
          </a:xfrm>
          <a:prstGeom prst="rect">
            <a:avLst/>
          </a:prstGeom>
        </p:spPr>
        <p:txBody>
          <a:bodyPr vert="horz" lIns="91440" tIns="45720" rIns="91440" bIns="45720" rtlCol="0" anchor="ctr">
            <a:normAutofit/>
          </a:bodyPr>
          <a:lstStyle/>
          <a:p>
            <a:pPr defTabSz="457200">
              <a:spcBef>
                <a:spcPts val="1000"/>
              </a:spcBef>
              <a:buClr>
                <a:schemeClr val="accent1"/>
              </a:buClr>
            </a:pPr>
            <a:r>
              <a:rPr lang="en-US" sz="2400" b="1" dirty="0">
                <a:solidFill>
                  <a:schemeClr val="tx1">
                    <a:lumMod val="75000"/>
                    <a:lumOff val="25000"/>
                  </a:schemeClr>
                </a:solidFill>
                <a:latin typeface="Arial Nova" panose="020B0504020202020204" pitchFamily="34" charset="0"/>
              </a:rPr>
              <a:t>2. </a:t>
            </a:r>
            <a:r>
              <a:rPr lang="en-US" sz="2400" b="1" dirty="0" err="1">
                <a:solidFill>
                  <a:schemeClr val="tx1">
                    <a:lumMod val="75000"/>
                    <a:lumOff val="25000"/>
                  </a:schemeClr>
                </a:solidFill>
                <a:latin typeface="Arial Nova" panose="020B0504020202020204" pitchFamily="34" charset="0"/>
              </a:rPr>
              <a:t>Responsabilidad</a:t>
            </a:r>
            <a:r>
              <a:rPr lang="en-US" sz="2400" b="1" dirty="0">
                <a:solidFill>
                  <a:schemeClr val="tx1">
                    <a:lumMod val="75000"/>
                    <a:lumOff val="25000"/>
                  </a:schemeClr>
                </a:solidFill>
                <a:latin typeface="Arial Nova" panose="020B0504020202020204" pitchFamily="34" charset="0"/>
              </a:rPr>
              <a:t> y </a:t>
            </a:r>
            <a:r>
              <a:rPr lang="en-US" sz="2400" b="1" dirty="0" err="1">
                <a:solidFill>
                  <a:schemeClr val="tx1">
                    <a:lumMod val="75000"/>
                    <a:lumOff val="25000"/>
                  </a:schemeClr>
                </a:solidFill>
                <a:latin typeface="Arial Nova" panose="020B0504020202020204" pitchFamily="34" charset="0"/>
              </a:rPr>
              <a:t>Autonomía</a:t>
            </a:r>
            <a:r>
              <a:rPr lang="en-US" sz="2400" b="1" dirty="0">
                <a:solidFill>
                  <a:schemeClr val="tx1">
                    <a:lumMod val="75000"/>
                    <a:lumOff val="25000"/>
                  </a:schemeClr>
                </a:solidFill>
                <a:latin typeface="Arial Nova" panose="020B0504020202020204" pitchFamily="34" charset="0"/>
              </a:rPr>
              <a:t> </a:t>
            </a:r>
          </a:p>
          <a:p>
            <a:pPr defTabSz="457200">
              <a:spcBef>
                <a:spcPts val="1000"/>
              </a:spcBef>
              <a:buClr>
                <a:schemeClr val="accent1"/>
              </a:buClr>
            </a:pPr>
            <a:endParaRPr lang="en-US" sz="2400" dirty="0">
              <a:solidFill>
                <a:schemeClr val="tx1">
                  <a:lumMod val="75000"/>
                  <a:lumOff val="25000"/>
                </a:schemeClr>
              </a:solidFill>
              <a:latin typeface="Arial Nova" panose="020B0504020202020204" pitchFamily="34" charset="0"/>
            </a:endParaRPr>
          </a:p>
          <a:p>
            <a:pPr marL="342900" indent="-342900" defTabSz="457200">
              <a:spcBef>
                <a:spcPts val="1000"/>
              </a:spcBef>
              <a:buClr>
                <a:schemeClr val="accent1"/>
              </a:buClr>
              <a:buFont typeface="Wingdings 3" charset="2"/>
              <a:buChar char=""/>
            </a:pPr>
            <a:r>
              <a:rPr lang="en-US" sz="2400" dirty="0">
                <a:solidFill>
                  <a:schemeClr val="tx1">
                    <a:lumMod val="75000"/>
                    <a:lumOff val="25000"/>
                  </a:schemeClr>
                </a:solidFill>
                <a:latin typeface="Arial Nova" panose="020B0504020202020204" pitchFamily="34" charset="0"/>
              </a:rPr>
              <a:t>Ser </a:t>
            </a:r>
            <a:r>
              <a:rPr lang="en-US" sz="2400" dirty="0" err="1">
                <a:solidFill>
                  <a:schemeClr val="tx1">
                    <a:lumMod val="75000"/>
                    <a:lumOff val="25000"/>
                  </a:schemeClr>
                </a:solidFill>
                <a:latin typeface="Arial Nova" panose="020B0504020202020204" pitchFamily="34" charset="0"/>
              </a:rPr>
              <a:t>puntual</a:t>
            </a:r>
            <a:r>
              <a:rPr lang="en-US" sz="2400" dirty="0">
                <a:solidFill>
                  <a:schemeClr val="tx1">
                    <a:lumMod val="75000"/>
                    <a:lumOff val="25000"/>
                  </a:schemeClr>
                </a:solidFill>
                <a:latin typeface="Arial Nova" panose="020B0504020202020204" pitchFamily="34" charset="0"/>
              </a:rPr>
              <a:t> para </a:t>
            </a:r>
            <a:r>
              <a:rPr lang="en-US" sz="2400" dirty="0" err="1">
                <a:solidFill>
                  <a:schemeClr val="tx1">
                    <a:lumMod val="75000"/>
                    <a:lumOff val="25000"/>
                  </a:schemeClr>
                </a:solidFill>
                <a:latin typeface="Arial Nova" panose="020B0504020202020204" pitchFamily="34" charset="0"/>
              </a:rPr>
              <a:t>atender</a:t>
            </a:r>
            <a:r>
              <a:rPr lang="en-US" sz="2400" dirty="0">
                <a:solidFill>
                  <a:schemeClr val="tx1">
                    <a:lumMod val="75000"/>
                    <a:lumOff val="25000"/>
                  </a:schemeClr>
                </a:solidFill>
                <a:latin typeface="Arial Nova" panose="020B0504020202020204" pitchFamily="34" charset="0"/>
              </a:rPr>
              <a:t> al </a:t>
            </a:r>
            <a:r>
              <a:rPr lang="en-US" sz="2400" dirty="0" err="1">
                <a:solidFill>
                  <a:schemeClr val="tx1">
                    <a:lumMod val="75000"/>
                    <a:lumOff val="25000"/>
                  </a:schemeClr>
                </a:solidFill>
                <a:latin typeface="Arial Nova" panose="020B0504020202020204" pitchFamily="34" charset="0"/>
              </a:rPr>
              <a:t>cliente</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en</a:t>
            </a:r>
            <a:r>
              <a:rPr lang="en-US" sz="2400" dirty="0">
                <a:solidFill>
                  <a:schemeClr val="tx1">
                    <a:lumMod val="75000"/>
                    <a:lumOff val="25000"/>
                  </a:schemeClr>
                </a:solidFill>
                <a:latin typeface="Arial Nova" panose="020B0504020202020204" pitchFamily="34" charset="0"/>
              </a:rPr>
              <a:t> el </a:t>
            </a:r>
            <a:r>
              <a:rPr lang="en-US" sz="2400" dirty="0" err="1">
                <a:solidFill>
                  <a:schemeClr val="tx1">
                    <a:lumMod val="75000"/>
                    <a:lumOff val="25000"/>
                  </a:schemeClr>
                </a:solidFill>
                <a:latin typeface="Arial Nova" panose="020B0504020202020204" pitchFamily="34" charset="0"/>
              </a:rPr>
              <a:t>horario</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establecido</a:t>
            </a:r>
            <a:r>
              <a:rPr lang="en-US" sz="2400" dirty="0">
                <a:solidFill>
                  <a:schemeClr val="tx1">
                    <a:lumMod val="75000"/>
                    <a:lumOff val="25000"/>
                  </a:schemeClr>
                </a:solidFill>
                <a:latin typeface="Arial Nova" panose="020B0504020202020204" pitchFamily="34" charset="0"/>
              </a:rPr>
              <a:t>. </a:t>
            </a:r>
          </a:p>
          <a:p>
            <a:pPr marL="342900" indent="-342900" defTabSz="457200">
              <a:spcBef>
                <a:spcPts val="1000"/>
              </a:spcBef>
              <a:buClr>
                <a:schemeClr val="accent1"/>
              </a:buClr>
              <a:buFont typeface="Wingdings 3" charset="2"/>
              <a:buChar char=""/>
            </a:pPr>
            <a:r>
              <a:rPr lang="en-US" sz="2400" dirty="0" err="1">
                <a:solidFill>
                  <a:schemeClr val="tx1">
                    <a:lumMod val="75000"/>
                    <a:lumOff val="25000"/>
                  </a:schemeClr>
                </a:solidFill>
                <a:latin typeface="Arial Nova" panose="020B0504020202020204" pitchFamily="34" charset="0"/>
              </a:rPr>
              <a:t>Mantener</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rotuladas</a:t>
            </a:r>
            <a:r>
              <a:rPr lang="en-US" sz="2400" dirty="0">
                <a:solidFill>
                  <a:schemeClr val="tx1">
                    <a:lumMod val="75000"/>
                    <a:lumOff val="25000"/>
                  </a:schemeClr>
                </a:solidFill>
                <a:latin typeface="Arial Nova" panose="020B0504020202020204" pitchFamily="34" charset="0"/>
              </a:rPr>
              <a:t> las </a:t>
            </a:r>
            <a:r>
              <a:rPr lang="en-US" sz="2400" dirty="0" err="1">
                <a:solidFill>
                  <a:schemeClr val="tx1">
                    <a:lumMod val="75000"/>
                    <a:lumOff val="25000"/>
                  </a:schemeClr>
                </a:solidFill>
                <a:latin typeface="Arial Nova" panose="020B0504020202020204" pitchFamily="34" charset="0"/>
              </a:rPr>
              <a:t>áreas</a:t>
            </a:r>
            <a:r>
              <a:rPr lang="en-US" sz="2400" dirty="0">
                <a:solidFill>
                  <a:schemeClr val="tx1">
                    <a:lumMod val="75000"/>
                    <a:lumOff val="25000"/>
                  </a:schemeClr>
                </a:solidFill>
                <a:latin typeface="Arial Nova" panose="020B0504020202020204" pitchFamily="34" charset="0"/>
              </a:rPr>
              <a:t> a </a:t>
            </a:r>
            <a:r>
              <a:rPr lang="en-US" sz="2400" dirty="0" err="1">
                <a:solidFill>
                  <a:schemeClr val="tx1">
                    <a:lumMod val="75000"/>
                    <a:lumOff val="25000"/>
                  </a:schemeClr>
                </a:solidFill>
                <a:latin typeface="Arial Nova" panose="020B0504020202020204" pitchFamily="34" charset="0"/>
              </a:rPr>
              <a:t>su</a:t>
            </a:r>
            <a:r>
              <a:rPr lang="en-US" sz="2400" dirty="0">
                <a:solidFill>
                  <a:schemeClr val="tx1">
                    <a:lumMod val="75000"/>
                    <a:lumOff val="25000"/>
                  </a:schemeClr>
                </a:solidFill>
                <a:latin typeface="Arial Nova" panose="020B0504020202020204" pitchFamily="34" charset="0"/>
              </a:rPr>
              <a:t> cargo con la </a:t>
            </a:r>
            <a:r>
              <a:rPr lang="en-US" sz="2400" dirty="0" err="1">
                <a:solidFill>
                  <a:schemeClr val="tx1">
                    <a:lumMod val="75000"/>
                    <a:lumOff val="25000"/>
                  </a:schemeClr>
                </a:solidFill>
                <a:latin typeface="Arial Nova" panose="020B0504020202020204" pitchFamily="34" charset="0"/>
              </a:rPr>
              <a:t>información</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pertinente</a:t>
            </a:r>
            <a:r>
              <a:rPr lang="en-US" sz="2400" dirty="0">
                <a:solidFill>
                  <a:schemeClr val="tx1">
                    <a:lumMod val="75000"/>
                    <a:lumOff val="25000"/>
                  </a:schemeClr>
                </a:solidFill>
                <a:latin typeface="Arial Nova" panose="020B0504020202020204" pitchFamily="34" charset="0"/>
              </a:rPr>
              <a:t> de </a:t>
            </a:r>
            <a:r>
              <a:rPr lang="en-US" sz="2400" dirty="0" err="1">
                <a:solidFill>
                  <a:schemeClr val="tx1">
                    <a:lumMod val="75000"/>
                    <a:lumOff val="25000"/>
                  </a:schemeClr>
                </a:solidFill>
                <a:latin typeface="Arial Nova" panose="020B0504020202020204" pitchFamily="34" charset="0"/>
              </a:rPr>
              <a:t>cada</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producto</a:t>
            </a:r>
            <a:r>
              <a:rPr lang="en-US" sz="2400" dirty="0">
                <a:solidFill>
                  <a:schemeClr val="tx1">
                    <a:lumMod val="75000"/>
                    <a:lumOff val="25000"/>
                  </a:schemeClr>
                </a:solidFill>
                <a:latin typeface="Arial Nova" panose="020B0504020202020204" pitchFamily="34" charset="0"/>
              </a:rPr>
              <a:t>. </a:t>
            </a:r>
          </a:p>
          <a:p>
            <a:pPr marL="342900" indent="-342900" defTabSz="457200">
              <a:spcBef>
                <a:spcPts val="1000"/>
              </a:spcBef>
              <a:buClr>
                <a:schemeClr val="accent1"/>
              </a:buClr>
              <a:buFont typeface="Wingdings 3" charset="2"/>
              <a:buChar char=""/>
            </a:pPr>
            <a:r>
              <a:rPr lang="en-US" sz="2400" dirty="0" err="1">
                <a:solidFill>
                  <a:schemeClr val="tx1">
                    <a:lumMod val="75000"/>
                    <a:lumOff val="25000"/>
                  </a:schemeClr>
                </a:solidFill>
                <a:latin typeface="Arial Nova" panose="020B0504020202020204" pitchFamily="34" charset="0"/>
              </a:rPr>
              <a:t>Tomar</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decisiones</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operativas</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en</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su</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puesto</a:t>
            </a:r>
            <a:r>
              <a:rPr lang="en-US" sz="2400" dirty="0">
                <a:solidFill>
                  <a:schemeClr val="tx1">
                    <a:lumMod val="75000"/>
                    <a:lumOff val="25000"/>
                  </a:schemeClr>
                </a:solidFill>
                <a:latin typeface="Arial Nova" panose="020B0504020202020204" pitchFamily="34" charset="0"/>
              </a:rPr>
              <a:t> de trabajo.</a:t>
            </a:r>
          </a:p>
          <a:p>
            <a:pPr marL="342900" indent="-342900" defTabSz="457200">
              <a:spcBef>
                <a:spcPts val="1000"/>
              </a:spcBef>
              <a:buClr>
                <a:schemeClr val="accent1"/>
              </a:buClr>
              <a:buFont typeface="Wingdings 3" charset="2"/>
              <a:buChar char=""/>
            </a:pP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Informar</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cualquier</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tipo</a:t>
            </a:r>
            <a:r>
              <a:rPr lang="en-US" sz="2400" dirty="0">
                <a:solidFill>
                  <a:schemeClr val="tx1">
                    <a:lumMod val="75000"/>
                    <a:lumOff val="25000"/>
                  </a:schemeClr>
                </a:solidFill>
                <a:latin typeface="Arial Nova" panose="020B0504020202020204" pitchFamily="34" charset="0"/>
              </a:rPr>
              <a:t> de </a:t>
            </a:r>
            <a:r>
              <a:rPr lang="en-US" sz="2400" dirty="0" err="1">
                <a:solidFill>
                  <a:schemeClr val="tx1">
                    <a:lumMod val="75000"/>
                    <a:lumOff val="25000"/>
                  </a:schemeClr>
                </a:solidFill>
                <a:latin typeface="Arial Nova" panose="020B0504020202020204" pitchFamily="34" charset="0"/>
              </a:rPr>
              <a:t>situación</a:t>
            </a:r>
            <a:r>
              <a:rPr lang="en-US" sz="2400" dirty="0">
                <a:solidFill>
                  <a:schemeClr val="tx1">
                    <a:lumMod val="75000"/>
                    <a:lumOff val="25000"/>
                  </a:schemeClr>
                </a:solidFill>
                <a:latin typeface="Arial Nova" panose="020B0504020202020204" pitchFamily="34" charset="0"/>
              </a:rPr>
              <a:t> a la </a:t>
            </a:r>
            <a:r>
              <a:rPr lang="en-US" sz="2400" dirty="0" err="1">
                <a:solidFill>
                  <a:schemeClr val="tx1">
                    <a:lumMod val="75000"/>
                    <a:lumOff val="25000"/>
                  </a:schemeClr>
                </a:solidFill>
                <a:latin typeface="Arial Nova" panose="020B0504020202020204" pitchFamily="34" charset="0"/>
              </a:rPr>
              <a:t>autoridad</a:t>
            </a:r>
            <a:r>
              <a:rPr lang="en-US" sz="2400" dirty="0">
                <a:solidFill>
                  <a:schemeClr val="tx1">
                    <a:lumMod val="75000"/>
                    <a:lumOff val="25000"/>
                  </a:schemeClr>
                </a:solidFill>
                <a:latin typeface="Arial Nova" panose="020B0504020202020204" pitchFamily="34" charset="0"/>
              </a:rPr>
              <a:t> superior.</a:t>
            </a:r>
          </a:p>
          <a:p>
            <a:pPr marL="342900" indent="-342900" defTabSz="457200">
              <a:spcBef>
                <a:spcPts val="1000"/>
              </a:spcBef>
              <a:buClr>
                <a:schemeClr val="accent1"/>
              </a:buClr>
              <a:buFont typeface="Wingdings 3" charset="2"/>
              <a:buChar char=""/>
            </a:pP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Sugerir</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pedidos</a:t>
            </a:r>
            <a:r>
              <a:rPr lang="en-US" sz="2400" dirty="0">
                <a:solidFill>
                  <a:schemeClr val="tx1">
                    <a:lumMod val="75000"/>
                    <a:lumOff val="25000"/>
                  </a:schemeClr>
                </a:solidFill>
                <a:latin typeface="Arial Nova" panose="020B0504020202020204" pitchFamily="34" charset="0"/>
              </a:rPr>
              <a:t> para </a:t>
            </a:r>
            <a:r>
              <a:rPr lang="en-US" sz="2400" dirty="0" err="1">
                <a:solidFill>
                  <a:schemeClr val="tx1">
                    <a:lumMod val="75000"/>
                    <a:lumOff val="25000"/>
                  </a:schemeClr>
                </a:solidFill>
                <a:latin typeface="Arial Nova" panose="020B0504020202020204" pitchFamily="34" charset="0"/>
              </a:rPr>
              <a:t>mantener</a:t>
            </a:r>
            <a:r>
              <a:rPr lang="en-US" sz="2400" dirty="0">
                <a:solidFill>
                  <a:schemeClr val="tx1">
                    <a:lumMod val="75000"/>
                    <a:lumOff val="25000"/>
                  </a:schemeClr>
                </a:solidFill>
                <a:latin typeface="Arial Nova" panose="020B0504020202020204" pitchFamily="34" charset="0"/>
              </a:rPr>
              <a:t> la </a:t>
            </a:r>
            <a:r>
              <a:rPr lang="en-US" sz="2400" dirty="0" err="1">
                <a:solidFill>
                  <a:schemeClr val="tx1">
                    <a:lumMod val="75000"/>
                    <a:lumOff val="25000"/>
                  </a:schemeClr>
                </a:solidFill>
                <a:latin typeface="Arial Nova" panose="020B0504020202020204" pitchFamily="34" charset="0"/>
              </a:rPr>
              <a:t>existencia</a:t>
            </a:r>
            <a:r>
              <a:rPr lang="en-US" sz="2400" dirty="0">
                <a:solidFill>
                  <a:schemeClr val="tx1">
                    <a:lumMod val="75000"/>
                    <a:lumOff val="25000"/>
                  </a:schemeClr>
                </a:solidFill>
                <a:latin typeface="Arial Nova" panose="020B0504020202020204" pitchFamily="34" charset="0"/>
              </a:rPr>
              <a:t> del inventario.   </a:t>
            </a:r>
          </a:p>
          <a:p>
            <a:pPr defTabSz="457200">
              <a:spcBef>
                <a:spcPts val="1000"/>
              </a:spcBef>
              <a:buClr>
                <a:schemeClr val="accent1"/>
              </a:buClr>
              <a:buFont typeface="Wingdings 3" charset="2"/>
              <a:buChar char=""/>
            </a:pPr>
            <a:endParaRPr lang="en-US" sz="2400" dirty="0">
              <a:solidFill>
                <a:schemeClr val="tx1">
                  <a:lumMod val="75000"/>
                  <a:lumOff val="25000"/>
                </a:schemeClr>
              </a:solidFill>
              <a:latin typeface="Arial Nova" panose="020B0504020202020204" pitchFamily="34" charset="0"/>
            </a:endParaRPr>
          </a:p>
        </p:txBody>
      </p:sp>
    </p:spTree>
    <p:extLst>
      <p:ext uri="{BB962C8B-B14F-4D97-AF65-F5344CB8AC3E}">
        <p14:creationId xmlns:p14="http://schemas.microsoft.com/office/powerpoint/2010/main" val="3725482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8"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9"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0"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1"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2"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3"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4"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5"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6"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7"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8"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19"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1" name="Group 20">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2"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3"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4"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5"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6"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7"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8"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29"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0"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1"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2"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3"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5" name="Rectangle 34">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7" name="Freeform 11">
            <a:extLst>
              <a:ext uri="{FF2B5EF4-FFF2-40B4-BE49-F238E27FC236}">
                <a16:creationId xmlns:a16="http://schemas.microsoft.com/office/drawing/2014/main" id="{BFE4781A-41C7-4F27-8792-A74EFB8E5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39" name="Rectangle 38">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42">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44"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45"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46"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47"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48"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49"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50"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51"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52"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53"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54"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55"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57" name="Group 56">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58"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59"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60"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61"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62"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63"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64"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65"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66"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67"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68"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69"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1"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2" name="Rectángulo 1"/>
          <p:cNvSpPr/>
          <p:nvPr/>
        </p:nvSpPr>
        <p:spPr>
          <a:xfrm>
            <a:off x="3373062" y="714375"/>
            <a:ext cx="8131550" cy="5196847"/>
          </a:xfrm>
          <a:prstGeom prst="rect">
            <a:avLst/>
          </a:prstGeom>
        </p:spPr>
        <p:txBody>
          <a:bodyPr vert="horz" lIns="91440" tIns="45720" rIns="91440" bIns="45720" rtlCol="0">
            <a:normAutofit/>
          </a:bodyPr>
          <a:lstStyle/>
          <a:p>
            <a:pPr defTabSz="457200">
              <a:lnSpc>
                <a:spcPct val="90000"/>
              </a:lnSpc>
              <a:spcBef>
                <a:spcPts val="1000"/>
              </a:spcBef>
              <a:buClr>
                <a:schemeClr val="accent1"/>
              </a:buClr>
            </a:pPr>
            <a:r>
              <a:rPr lang="en-US" sz="2400" b="1" dirty="0" err="1">
                <a:solidFill>
                  <a:schemeClr val="tx1">
                    <a:lumMod val="75000"/>
                    <a:lumOff val="25000"/>
                  </a:schemeClr>
                </a:solidFill>
                <a:latin typeface="Arial Nova" panose="020B0504020202020204" pitchFamily="34" charset="0"/>
              </a:rPr>
              <a:t>Contingencias</a:t>
            </a:r>
            <a:r>
              <a:rPr lang="en-US" sz="2400" b="1" dirty="0">
                <a:solidFill>
                  <a:schemeClr val="tx1">
                    <a:lumMod val="75000"/>
                    <a:lumOff val="25000"/>
                  </a:schemeClr>
                </a:solidFill>
                <a:latin typeface="Arial Nova" panose="020B0504020202020204" pitchFamily="34" charset="0"/>
              </a:rPr>
              <a:t> (</a:t>
            </a:r>
            <a:r>
              <a:rPr lang="en-US" sz="2400" b="1" dirty="0" err="1">
                <a:solidFill>
                  <a:schemeClr val="tx1">
                    <a:lumMod val="75000"/>
                    <a:lumOff val="25000"/>
                  </a:schemeClr>
                </a:solidFill>
                <a:latin typeface="Arial Nova" panose="020B0504020202020204" pitchFamily="34" charset="0"/>
              </a:rPr>
              <a:t>Solución</a:t>
            </a:r>
            <a:r>
              <a:rPr lang="en-US" sz="2400" b="1" dirty="0">
                <a:solidFill>
                  <a:schemeClr val="tx1">
                    <a:lumMod val="75000"/>
                    <a:lumOff val="25000"/>
                  </a:schemeClr>
                </a:solidFill>
                <a:latin typeface="Arial Nova" panose="020B0504020202020204" pitchFamily="34" charset="0"/>
              </a:rPr>
              <a:t> de </a:t>
            </a:r>
            <a:r>
              <a:rPr lang="en-US" sz="2400" b="1" dirty="0" err="1">
                <a:solidFill>
                  <a:schemeClr val="tx1">
                    <a:lumMod val="75000"/>
                    <a:lumOff val="25000"/>
                  </a:schemeClr>
                </a:solidFill>
                <a:latin typeface="Arial Nova" panose="020B0504020202020204" pitchFamily="34" charset="0"/>
              </a:rPr>
              <a:t>Problemas</a:t>
            </a:r>
            <a:r>
              <a:rPr lang="en-US" sz="2400" b="1" dirty="0">
                <a:solidFill>
                  <a:schemeClr val="tx1">
                    <a:lumMod val="75000"/>
                    <a:lumOff val="25000"/>
                  </a:schemeClr>
                </a:solidFill>
                <a:latin typeface="Arial Nova" panose="020B0504020202020204" pitchFamily="34" charset="0"/>
              </a:rPr>
              <a:t>) </a:t>
            </a:r>
          </a:p>
          <a:p>
            <a:pPr defTabSz="457200">
              <a:lnSpc>
                <a:spcPct val="90000"/>
              </a:lnSpc>
              <a:spcBef>
                <a:spcPts val="1000"/>
              </a:spcBef>
              <a:buClr>
                <a:schemeClr val="accent1"/>
              </a:buClr>
              <a:buFont typeface="Wingdings 3" charset="2"/>
              <a:buChar char=""/>
            </a:pPr>
            <a:endParaRPr lang="en-US" sz="2400" b="1" dirty="0">
              <a:solidFill>
                <a:schemeClr val="tx1">
                  <a:lumMod val="75000"/>
                  <a:lumOff val="25000"/>
                </a:schemeClr>
              </a:solidFill>
              <a:latin typeface="Arial Nova" panose="020B0504020202020204" pitchFamily="34" charset="0"/>
            </a:endParaRPr>
          </a:p>
          <a:p>
            <a:pPr marL="285750" indent="-285750" defTabSz="457200">
              <a:lnSpc>
                <a:spcPct val="90000"/>
              </a:lnSpc>
              <a:spcBef>
                <a:spcPts val="1000"/>
              </a:spcBef>
              <a:buClr>
                <a:schemeClr val="accent1"/>
              </a:buClr>
              <a:buFont typeface="Wingdings 3" charset="2"/>
              <a:buChar char=""/>
            </a:pP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Participar</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en</a:t>
            </a:r>
            <a:r>
              <a:rPr lang="en-US" sz="2400" dirty="0">
                <a:solidFill>
                  <a:schemeClr val="tx1">
                    <a:lumMod val="75000"/>
                    <a:lumOff val="25000"/>
                  </a:schemeClr>
                </a:solidFill>
                <a:latin typeface="Arial Nova" panose="020B0504020202020204" pitchFamily="34" charset="0"/>
              </a:rPr>
              <a:t> las </a:t>
            </a:r>
            <a:r>
              <a:rPr lang="en-US" sz="2400" dirty="0" err="1">
                <a:solidFill>
                  <a:schemeClr val="tx1">
                    <a:lumMod val="75000"/>
                    <a:lumOff val="25000"/>
                  </a:schemeClr>
                </a:solidFill>
                <a:latin typeface="Arial Nova" panose="020B0504020202020204" pitchFamily="34" charset="0"/>
              </a:rPr>
              <a:t>capacitaciones</a:t>
            </a:r>
            <a:r>
              <a:rPr lang="en-US" sz="2400" dirty="0">
                <a:solidFill>
                  <a:schemeClr val="tx1">
                    <a:lumMod val="75000"/>
                    <a:lumOff val="25000"/>
                  </a:schemeClr>
                </a:solidFill>
                <a:latin typeface="Arial Nova" panose="020B0504020202020204" pitchFamily="34" charset="0"/>
              </a:rPr>
              <a:t> y </a:t>
            </a:r>
            <a:r>
              <a:rPr lang="en-US" sz="2400" dirty="0" err="1">
                <a:solidFill>
                  <a:schemeClr val="tx1">
                    <a:lumMod val="75000"/>
                    <a:lumOff val="25000"/>
                  </a:schemeClr>
                </a:solidFill>
                <a:latin typeface="Arial Nova" panose="020B0504020202020204" pitchFamily="34" charset="0"/>
              </a:rPr>
              <a:t>simulacros</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en</a:t>
            </a:r>
            <a:r>
              <a:rPr lang="en-US" sz="2400" dirty="0">
                <a:solidFill>
                  <a:schemeClr val="tx1">
                    <a:lumMod val="75000"/>
                    <a:lumOff val="25000"/>
                  </a:schemeClr>
                </a:solidFill>
                <a:latin typeface="Arial Nova" panose="020B0504020202020204" pitchFamily="34" charset="0"/>
              </a:rPr>
              <a:t> base al plan de </a:t>
            </a:r>
            <a:r>
              <a:rPr lang="en-US" sz="2400" dirty="0" err="1">
                <a:solidFill>
                  <a:schemeClr val="tx1">
                    <a:lumMod val="75000"/>
                    <a:lumOff val="25000"/>
                  </a:schemeClr>
                </a:solidFill>
                <a:latin typeface="Arial Nova" panose="020B0504020202020204" pitchFamily="34" charset="0"/>
              </a:rPr>
              <a:t>emergencias</a:t>
            </a:r>
            <a:r>
              <a:rPr lang="en-US" sz="2400" dirty="0">
                <a:solidFill>
                  <a:schemeClr val="tx1">
                    <a:lumMod val="75000"/>
                    <a:lumOff val="25000"/>
                  </a:schemeClr>
                </a:solidFill>
                <a:latin typeface="Arial Nova" panose="020B0504020202020204" pitchFamily="34" charset="0"/>
              </a:rPr>
              <a:t> de la </a:t>
            </a:r>
            <a:r>
              <a:rPr lang="en-US" sz="2400" dirty="0" err="1">
                <a:solidFill>
                  <a:schemeClr val="tx1">
                    <a:lumMod val="75000"/>
                    <a:lumOff val="25000"/>
                  </a:schemeClr>
                </a:solidFill>
                <a:latin typeface="Arial Nova" panose="020B0504020202020204" pitchFamily="34" charset="0"/>
              </a:rPr>
              <a:t>empresa</a:t>
            </a:r>
            <a:r>
              <a:rPr lang="en-US" sz="2400" dirty="0">
                <a:solidFill>
                  <a:schemeClr val="tx1">
                    <a:lumMod val="75000"/>
                    <a:lumOff val="25000"/>
                  </a:schemeClr>
                </a:solidFill>
                <a:latin typeface="Arial Nova" panose="020B0504020202020204" pitchFamily="34" charset="0"/>
              </a:rPr>
              <a:t>. </a:t>
            </a:r>
          </a:p>
          <a:p>
            <a:pPr marL="342900" indent="-342900" defTabSz="457200">
              <a:lnSpc>
                <a:spcPct val="90000"/>
              </a:lnSpc>
              <a:spcBef>
                <a:spcPts val="1000"/>
              </a:spcBef>
              <a:buClr>
                <a:schemeClr val="accent1"/>
              </a:buClr>
              <a:buFont typeface="Wingdings 3" charset="2"/>
              <a:buChar char=""/>
            </a:pP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Indicar</a:t>
            </a:r>
            <a:r>
              <a:rPr lang="en-US" sz="2400" dirty="0">
                <a:solidFill>
                  <a:schemeClr val="tx1">
                    <a:lumMod val="75000"/>
                    <a:lumOff val="25000"/>
                  </a:schemeClr>
                </a:solidFill>
                <a:latin typeface="Arial Nova" panose="020B0504020202020204" pitchFamily="34" charset="0"/>
              </a:rPr>
              <a:t> a los </a:t>
            </a:r>
            <a:r>
              <a:rPr lang="en-US" sz="2400" dirty="0" err="1">
                <a:solidFill>
                  <a:schemeClr val="tx1">
                    <a:lumMod val="75000"/>
                    <a:lumOff val="25000"/>
                  </a:schemeClr>
                </a:solidFill>
                <a:latin typeface="Arial Nova" panose="020B0504020202020204" pitchFamily="34" charset="0"/>
              </a:rPr>
              <a:t>clientes</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donde</a:t>
            </a:r>
            <a:r>
              <a:rPr lang="en-US" sz="2400" dirty="0">
                <a:solidFill>
                  <a:schemeClr val="tx1">
                    <a:lumMod val="75000"/>
                    <a:lumOff val="25000"/>
                  </a:schemeClr>
                </a:solidFill>
                <a:latin typeface="Arial Nova" panose="020B0504020202020204" pitchFamily="34" charset="0"/>
              </a:rPr>
              <a:t> se </a:t>
            </a:r>
            <a:r>
              <a:rPr lang="en-US" sz="2400" dirty="0" err="1">
                <a:solidFill>
                  <a:schemeClr val="tx1">
                    <a:lumMod val="75000"/>
                    <a:lumOff val="25000"/>
                  </a:schemeClr>
                </a:solidFill>
                <a:latin typeface="Arial Nova" panose="020B0504020202020204" pitchFamily="34" charset="0"/>
              </a:rPr>
              <a:t>encuentran</a:t>
            </a:r>
            <a:r>
              <a:rPr lang="en-US" sz="2400" dirty="0">
                <a:solidFill>
                  <a:schemeClr val="tx1">
                    <a:lumMod val="75000"/>
                    <a:lumOff val="25000"/>
                  </a:schemeClr>
                </a:solidFill>
                <a:latin typeface="Arial Nova" panose="020B0504020202020204" pitchFamily="34" charset="0"/>
              </a:rPr>
              <a:t> las </a:t>
            </a:r>
            <a:r>
              <a:rPr lang="en-US" sz="2400" dirty="0" err="1">
                <a:solidFill>
                  <a:schemeClr val="tx1">
                    <a:lumMod val="75000"/>
                    <a:lumOff val="25000"/>
                  </a:schemeClr>
                </a:solidFill>
                <a:latin typeface="Arial Nova" panose="020B0504020202020204" pitchFamily="34" charset="0"/>
              </a:rPr>
              <a:t>salidas</a:t>
            </a:r>
            <a:r>
              <a:rPr lang="en-US" sz="2400" dirty="0">
                <a:solidFill>
                  <a:schemeClr val="tx1">
                    <a:lumMod val="75000"/>
                    <a:lumOff val="25000"/>
                  </a:schemeClr>
                </a:solidFill>
                <a:latin typeface="Arial Nova" panose="020B0504020202020204" pitchFamily="34" charset="0"/>
              </a:rPr>
              <a:t> de </a:t>
            </a:r>
            <a:r>
              <a:rPr lang="en-US" sz="2400" dirty="0" err="1">
                <a:solidFill>
                  <a:schemeClr val="tx1">
                    <a:lumMod val="75000"/>
                    <a:lumOff val="25000"/>
                  </a:schemeClr>
                </a:solidFill>
                <a:latin typeface="Arial Nova" panose="020B0504020202020204" pitchFamily="34" charset="0"/>
              </a:rPr>
              <a:t>emergencia</a:t>
            </a:r>
            <a:r>
              <a:rPr lang="en-US" sz="2400" dirty="0">
                <a:solidFill>
                  <a:schemeClr val="tx1">
                    <a:lumMod val="75000"/>
                    <a:lumOff val="25000"/>
                  </a:schemeClr>
                </a:solidFill>
                <a:latin typeface="Arial Nova" panose="020B0504020202020204" pitchFamily="34" charset="0"/>
              </a:rPr>
              <a:t> de la tienda.</a:t>
            </a:r>
          </a:p>
          <a:p>
            <a:pPr marL="342900" indent="-342900" defTabSz="457200">
              <a:lnSpc>
                <a:spcPct val="90000"/>
              </a:lnSpc>
              <a:spcBef>
                <a:spcPts val="1000"/>
              </a:spcBef>
              <a:buClr>
                <a:schemeClr val="accent1"/>
              </a:buClr>
              <a:buFont typeface="Wingdings 3" charset="2"/>
              <a:buChar char=""/>
            </a:pP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Comunicar</a:t>
            </a:r>
            <a:r>
              <a:rPr lang="en-US" sz="2400" dirty="0">
                <a:solidFill>
                  <a:schemeClr val="tx1">
                    <a:lumMod val="75000"/>
                    <a:lumOff val="25000"/>
                  </a:schemeClr>
                </a:solidFill>
                <a:latin typeface="Arial Nova" panose="020B0504020202020204" pitchFamily="34" charset="0"/>
              </a:rPr>
              <a:t> al </a:t>
            </a:r>
            <a:r>
              <a:rPr lang="en-US" sz="2400" dirty="0" err="1">
                <a:solidFill>
                  <a:schemeClr val="tx1">
                    <a:lumMod val="75000"/>
                    <a:lumOff val="25000"/>
                  </a:schemeClr>
                </a:solidFill>
                <a:latin typeface="Arial Nova" panose="020B0504020202020204" pitchFamily="34" charset="0"/>
              </a:rPr>
              <a:t>encargado</a:t>
            </a:r>
            <a:r>
              <a:rPr lang="en-US" sz="2400" dirty="0">
                <a:solidFill>
                  <a:schemeClr val="tx1">
                    <a:lumMod val="75000"/>
                    <a:lumOff val="25000"/>
                  </a:schemeClr>
                </a:solidFill>
                <a:latin typeface="Arial Nova" panose="020B0504020202020204" pitchFamily="34" charset="0"/>
              </a:rPr>
              <a:t> de </a:t>
            </a:r>
            <a:r>
              <a:rPr lang="en-US" sz="2400" dirty="0" err="1">
                <a:solidFill>
                  <a:schemeClr val="tx1">
                    <a:lumMod val="75000"/>
                    <a:lumOff val="25000"/>
                  </a:schemeClr>
                </a:solidFill>
                <a:latin typeface="Arial Nova" panose="020B0504020202020204" pitchFamily="34" charset="0"/>
              </a:rPr>
              <a:t>atender</a:t>
            </a:r>
            <a:r>
              <a:rPr lang="en-US" sz="2400" dirty="0">
                <a:solidFill>
                  <a:schemeClr val="tx1">
                    <a:lumMod val="75000"/>
                    <a:lumOff val="25000"/>
                  </a:schemeClr>
                </a:solidFill>
                <a:latin typeface="Arial Nova" panose="020B0504020202020204" pitchFamily="34" charset="0"/>
              </a:rPr>
              <a:t> las </a:t>
            </a:r>
            <a:r>
              <a:rPr lang="en-US" sz="2400" dirty="0" err="1">
                <a:solidFill>
                  <a:schemeClr val="tx1">
                    <a:lumMod val="75000"/>
                    <a:lumOff val="25000"/>
                  </a:schemeClr>
                </a:solidFill>
                <a:latin typeface="Arial Nova" panose="020B0504020202020204" pitchFamily="34" charset="0"/>
              </a:rPr>
              <a:t>emergencias</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en</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caso</a:t>
            </a:r>
            <a:r>
              <a:rPr lang="en-US" sz="2400" dirty="0">
                <a:solidFill>
                  <a:schemeClr val="tx1">
                    <a:lumMod val="75000"/>
                    <a:lumOff val="25000"/>
                  </a:schemeClr>
                </a:solidFill>
                <a:latin typeface="Arial Nova" panose="020B0504020202020204" pitchFamily="34" charset="0"/>
              </a:rPr>
              <a:t> de que </a:t>
            </a:r>
            <a:r>
              <a:rPr lang="en-US" sz="2400" dirty="0" err="1">
                <a:solidFill>
                  <a:schemeClr val="tx1">
                    <a:lumMod val="75000"/>
                    <a:lumOff val="25000"/>
                  </a:schemeClr>
                </a:solidFill>
                <a:latin typeface="Arial Nova" panose="020B0504020202020204" pitchFamily="34" charset="0"/>
              </a:rPr>
              <a:t>esta</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ocurriera</a:t>
            </a:r>
            <a:r>
              <a:rPr lang="en-US" sz="2400" dirty="0">
                <a:solidFill>
                  <a:schemeClr val="tx1">
                    <a:lumMod val="75000"/>
                    <a:lumOff val="25000"/>
                  </a:schemeClr>
                </a:solidFill>
                <a:latin typeface="Arial Nova" panose="020B0504020202020204" pitchFamily="34" charset="0"/>
              </a:rPr>
              <a:t>.</a:t>
            </a:r>
          </a:p>
          <a:p>
            <a:pPr marL="342900" indent="-342900" defTabSz="457200">
              <a:lnSpc>
                <a:spcPct val="90000"/>
              </a:lnSpc>
              <a:spcBef>
                <a:spcPts val="1000"/>
              </a:spcBef>
              <a:buClr>
                <a:schemeClr val="accent1"/>
              </a:buClr>
              <a:buFont typeface="Wingdings 3" charset="2"/>
              <a:buChar char=""/>
            </a:pP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Brindar</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primeros</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auxilios</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en</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caso</a:t>
            </a:r>
            <a:r>
              <a:rPr lang="en-US" sz="2400" dirty="0">
                <a:solidFill>
                  <a:schemeClr val="tx1">
                    <a:lumMod val="75000"/>
                    <a:lumOff val="25000"/>
                  </a:schemeClr>
                </a:solidFill>
                <a:latin typeface="Arial Nova" panose="020B0504020202020204" pitchFamily="34" charset="0"/>
              </a:rPr>
              <a:t> de </a:t>
            </a:r>
            <a:r>
              <a:rPr lang="en-US" sz="2400" dirty="0" err="1">
                <a:solidFill>
                  <a:schemeClr val="tx1">
                    <a:lumMod val="75000"/>
                    <a:lumOff val="25000"/>
                  </a:schemeClr>
                </a:solidFill>
                <a:latin typeface="Arial Nova" panose="020B0504020202020204" pitchFamily="34" charset="0"/>
              </a:rPr>
              <a:t>emergencia</a:t>
            </a:r>
            <a:r>
              <a:rPr lang="en-US" sz="2400" dirty="0">
                <a:solidFill>
                  <a:schemeClr val="tx1">
                    <a:lumMod val="75000"/>
                    <a:lumOff val="25000"/>
                  </a:schemeClr>
                </a:solidFill>
                <a:latin typeface="Arial Nova" panose="020B0504020202020204" pitchFamily="34" charset="0"/>
              </a:rPr>
              <a:t>. </a:t>
            </a:r>
          </a:p>
          <a:p>
            <a:pPr marL="342900" indent="-342900" defTabSz="457200">
              <a:lnSpc>
                <a:spcPct val="90000"/>
              </a:lnSpc>
              <a:spcBef>
                <a:spcPts val="1000"/>
              </a:spcBef>
              <a:buClr>
                <a:schemeClr val="accent1"/>
              </a:buClr>
              <a:buFont typeface="Wingdings 3" charset="2"/>
              <a:buChar char=""/>
            </a:pP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Orientar</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sobre</a:t>
            </a:r>
            <a:r>
              <a:rPr lang="en-US" sz="2400" dirty="0">
                <a:solidFill>
                  <a:schemeClr val="tx1">
                    <a:lumMod val="75000"/>
                    <a:lumOff val="25000"/>
                  </a:schemeClr>
                </a:solidFill>
                <a:latin typeface="Arial Nova" panose="020B0504020202020204" pitchFamily="34" charset="0"/>
              </a:rPr>
              <a:t> las </a:t>
            </a:r>
            <a:r>
              <a:rPr lang="en-US" sz="2400" dirty="0" err="1">
                <a:solidFill>
                  <a:schemeClr val="tx1">
                    <a:lumMod val="75000"/>
                    <a:lumOff val="25000"/>
                  </a:schemeClr>
                </a:solidFill>
                <a:latin typeface="Arial Nova" panose="020B0504020202020204" pitchFamily="34" charset="0"/>
              </a:rPr>
              <a:t>precauciones</a:t>
            </a:r>
            <a:r>
              <a:rPr lang="en-US" sz="2400" dirty="0">
                <a:solidFill>
                  <a:schemeClr val="tx1">
                    <a:lumMod val="75000"/>
                    <a:lumOff val="25000"/>
                  </a:schemeClr>
                </a:solidFill>
                <a:latin typeface="Arial Nova" panose="020B0504020202020204" pitchFamily="34" charset="0"/>
              </a:rPr>
              <a:t> a </a:t>
            </a:r>
            <a:r>
              <a:rPr lang="en-US" sz="2400" dirty="0" err="1">
                <a:solidFill>
                  <a:schemeClr val="tx1">
                    <a:lumMod val="75000"/>
                    <a:lumOff val="25000"/>
                  </a:schemeClr>
                </a:solidFill>
                <a:latin typeface="Arial Nova" panose="020B0504020202020204" pitchFamily="34" charset="0"/>
              </a:rPr>
              <a:t>tener</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durante</a:t>
            </a:r>
            <a:r>
              <a:rPr lang="en-US" sz="2400" dirty="0">
                <a:solidFill>
                  <a:schemeClr val="tx1">
                    <a:lumMod val="75000"/>
                    <a:lumOff val="25000"/>
                  </a:schemeClr>
                </a:solidFill>
                <a:latin typeface="Arial Nova" panose="020B0504020202020204" pitchFamily="34" charset="0"/>
              </a:rPr>
              <a:t> </a:t>
            </a:r>
            <a:r>
              <a:rPr lang="en-US" sz="2400" dirty="0" err="1">
                <a:solidFill>
                  <a:schemeClr val="tx1">
                    <a:lumMod val="75000"/>
                    <a:lumOff val="25000"/>
                  </a:schemeClr>
                </a:solidFill>
                <a:latin typeface="Arial Nova" panose="020B0504020202020204" pitchFamily="34" charset="0"/>
              </a:rPr>
              <a:t>su</a:t>
            </a:r>
            <a:r>
              <a:rPr lang="en-US" sz="2400" dirty="0">
                <a:solidFill>
                  <a:schemeClr val="tx1">
                    <a:lumMod val="75000"/>
                    <a:lumOff val="25000"/>
                  </a:schemeClr>
                </a:solidFill>
                <a:latin typeface="Arial Nova" panose="020B0504020202020204" pitchFamily="34" charset="0"/>
              </a:rPr>
              <a:t> estancia </a:t>
            </a:r>
            <a:r>
              <a:rPr lang="en-US" sz="2400" dirty="0" err="1">
                <a:solidFill>
                  <a:schemeClr val="tx1">
                    <a:lumMod val="75000"/>
                    <a:lumOff val="25000"/>
                  </a:schemeClr>
                </a:solidFill>
                <a:latin typeface="Arial Nova" panose="020B0504020202020204" pitchFamily="34" charset="0"/>
              </a:rPr>
              <a:t>en</a:t>
            </a:r>
            <a:r>
              <a:rPr lang="en-US" sz="2400" dirty="0">
                <a:solidFill>
                  <a:schemeClr val="tx1">
                    <a:lumMod val="75000"/>
                    <a:lumOff val="25000"/>
                  </a:schemeClr>
                </a:solidFill>
                <a:latin typeface="Arial Nova" panose="020B0504020202020204" pitchFamily="34" charset="0"/>
              </a:rPr>
              <a:t> la tienda. </a:t>
            </a:r>
          </a:p>
        </p:txBody>
      </p:sp>
    </p:spTree>
    <p:extLst>
      <p:ext uri="{BB962C8B-B14F-4D97-AF65-F5344CB8AC3E}">
        <p14:creationId xmlns:p14="http://schemas.microsoft.com/office/powerpoint/2010/main" val="3361134561"/>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700</TotalTime>
  <Words>2373</Words>
  <Application>Microsoft Office PowerPoint</Application>
  <PresentationFormat>Widescreen</PresentationFormat>
  <Paragraphs>190</Paragraphs>
  <Slides>35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Arial Nova</vt:lpstr>
      <vt:lpstr>Century Gothic</vt:lpstr>
      <vt:lpstr>Wingdings</vt:lpstr>
      <vt:lpstr>Wingdings 3</vt:lpstr>
      <vt:lpstr>Espiral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franc_000</dc:creator>
  <cp:lastModifiedBy>Overholt, Larry</cp:lastModifiedBy>
  <cp:revision>100</cp:revision>
  <dcterms:created xsi:type="dcterms:W3CDTF">2021-03-23T11:03:32Z</dcterms:created>
  <dcterms:modified xsi:type="dcterms:W3CDTF">2021-04-06T15:40:21Z</dcterms:modified>
</cp:coreProperties>
</file>